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7"/>
  </p:notesMasterIdLst>
  <p:handoutMasterIdLst>
    <p:handoutMasterId r:id="rId58"/>
  </p:handoutMasterIdLst>
  <p:sldIdLst>
    <p:sldId id="256" r:id="rId2"/>
    <p:sldId id="609" r:id="rId3"/>
    <p:sldId id="461" r:id="rId4"/>
    <p:sldId id="610" r:id="rId5"/>
    <p:sldId id="430" r:id="rId6"/>
    <p:sldId id="431" r:id="rId7"/>
    <p:sldId id="432" r:id="rId8"/>
    <p:sldId id="433" r:id="rId9"/>
    <p:sldId id="434" r:id="rId10"/>
    <p:sldId id="435" r:id="rId11"/>
    <p:sldId id="436" r:id="rId12"/>
    <p:sldId id="538" r:id="rId13"/>
    <p:sldId id="539" r:id="rId14"/>
    <p:sldId id="540" r:id="rId15"/>
    <p:sldId id="541" r:id="rId16"/>
    <p:sldId id="542" r:id="rId17"/>
    <p:sldId id="570" r:id="rId18"/>
    <p:sldId id="598" r:id="rId19"/>
    <p:sldId id="592" r:id="rId20"/>
    <p:sldId id="593" r:id="rId21"/>
    <p:sldId id="594" r:id="rId22"/>
    <p:sldId id="595" r:id="rId23"/>
    <p:sldId id="599" r:id="rId24"/>
    <p:sldId id="597" r:id="rId25"/>
    <p:sldId id="600" r:id="rId26"/>
    <p:sldId id="603" r:id="rId27"/>
    <p:sldId id="604" r:id="rId28"/>
    <p:sldId id="605" r:id="rId29"/>
    <p:sldId id="606" r:id="rId30"/>
    <p:sldId id="607" r:id="rId31"/>
    <p:sldId id="608" r:id="rId32"/>
    <p:sldId id="601" r:id="rId33"/>
    <p:sldId id="602" r:id="rId34"/>
    <p:sldId id="576" r:id="rId35"/>
    <p:sldId id="577" r:id="rId36"/>
    <p:sldId id="578" r:id="rId37"/>
    <p:sldId id="579" r:id="rId38"/>
    <p:sldId id="580" r:id="rId39"/>
    <p:sldId id="581" r:id="rId40"/>
    <p:sldId id="582" r:id="rId41"/>
    <p:sldId id="583" r:id="rId42"/>
    <p:sldId id="584" r:id="rId43"/>
    <p:sldId id="585" r:id="rId44"/>
    <p:sldId id="520" r:id="rId45"/>
    <p:sldId id="563" r:id="rId46"/>
    <p:sldId id="447" r:id="rId47"/>
    <p:sldId id="493" r:id="rId48"/>
    <p:sldId id="494" r:id="rId49"/>
    <p:sldId id="495" r:id="rId50"/>
    <p:sldId id="571" r:id="rId51"/>
    <p:sldId id="496" r:id="rId52"/>
    <p:sldId id="508" r:id="rId53"/>
    <p:sldId id="574" r:id="rId54"/>
    <p:sldId id="572" r:id="rId55"/>
    <p:sldId id="575" r:id="rId5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3" autoAdjust="0"/>
    <p:restoredTop sz="65302" autoAdjust="0"/>
  </p:normalViewPr>
  <p:slideViewPr>
    <p:cSldViewPr snapToGrid="0" snapToObjects="1">
      <p:cViewPr varScale="1">
        <p:scale>
          <a:sx n="65" d="100"/>
          <a:sy n="65" d="100"/>
        </p:scale>
        <p:origin x="-1464" y="-104"/>
      </p:cViewPr>
      <p:guideLst>
        <p:guide orient="horz" pos="2160"/>
        <p:guide pos="583"/>
      </p:guideLst>
    </p:cSldViewPr>
  </p:slideViewPr>
  <p:outlineViewPr>
    <p:cViewPr>
      <p:scale>
        <a:sx n="33" d="100"/>
        <a:sy n="33" d="100"/>
      </p:scale>
      <p:origin x="0" y="12672"/>
    </p:cViewPr>
  </p:outlineViewPr>
  <p:notesTextViewPr>
    <p:cViewPr>
      <p:scale>
        <a:sx n="100" d="100"/>
        <a:sy n="100" d="100"/>
      </p:scale>
      <p:origin x="0" y="0"/>
    </p:cViewPr>
  </p:notesTextViewPr>
  <p:sorterViewPr>
    <p:cViewPr>
      <p:scale>
        <a:sx n="150" d="100"/>
        <a:sy n="150" d="100"/>
      </p:scale>
      <p:origin x="0" y="709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interSettings" Target="printerSettings/printerSettings1.bin"/><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6F3F0A-1C15-E74A-9ED8-1C7F6C51F1E3}"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n-US"/>
        </a:p>
      </dgm:t>
    </dgm:pt>
    <dgm:pt modelId="{B62CC6D2-B98E-B54F-BB66-3C8F5723C55B}">
      <dgm:prSet phldrT="[Text]"/>
      <dgm:spPr/>
      <dgm:t>
        <a:bodyPr/>
        <a:lstStyle/>
        <a:p>
          <a:r>
            <a:rPr lang="en-US" dirty="0" smtClean="0"/>
            <a:t>Question</a:t>
          </a:r>
          <a:endParaRPr lang="en-US" dirty="0"/>
        </a:p>
      </dgm:t>
    </dgm:pt>
    <dgm:pt modelId="{14EE423B-2BB3-C246-89D8-AEA896771908}" type="parTrans" cxnId="{56783913-8DBE-684E-8856-DE724D4EFF6B}">
      <dgm:prSet/>
      <dgm:spPr/>
      <dgm:t>
        <a:bodyPr/>
        <a:lstStyle/>
        <a:p>
          <a:endParaRPr lang="en-US"/>
        </a:p>
      </dgm:t>
    </dgm:pt>
    <dgm:pt modelId="{5409A5A3-5DD3-8746-8672-D50EA6887A73}" type="sibTrans" cxnId="{56783913-8DBE-684E-8856-DE724D4EFF6B}">
      <dgm:prSet/>
      <dgm:spPr/>
      <dgm:t>
        <a:bodyPr/>
        <a:lstStyle/>
        <a:p>
          <a:endParaRPr lang="en-US"/>
        </a:p>
      </dgm:t>
    </dgm:pt>
    <dgm:pt modelId="{F49B7C8A-B6E9-0C41-986A-7E2BBFCE2626}">
      <dgm:prSet phldrT="[Text]"/>
      <dgm:spPr/>
      <dgm:t>
        <a:bodyPr/>
        <a:lstStyle/>
        <a:p>
          <a:r>
            <a:rPr lang="en-US" dirty="0" smtClean="0"/>
            <a:t>Is it the right question?</a:t>
          </a:r>
          <a:endParaRPr lang="en-US" dirty="0"/>
        </a:p>
      </dgm:t>
    </dgm:pt>
    <dgm:pt modelId="{C60332B2-008D-FA45-BD91-DDC8B8AC5BEC}" type="parTrans" cxnId="{FEE64BC9-C8FC-A146-863D-06FAE4FF21A9}">
      <dgm:prSet/>
      <dgm:spPr/>
      <dgm:t>
        <a:bodyPr/>
        <a:lstStyle/>
        <a:p>
          <a:endParaRPr lang="en-US"/>
        </a:p>
      </dgm:t>
    </dgm:pt>
    <dgm:pt modelId="{7C3ADDFE-F3E3-1B47-A608-9A4B4C543456}" type="sibTrans" cxnId="{FEE64BC9-C8FC-A146-863D-06FAE4FF21A9}">
      <dgm:prSet/>
      <dgm:spPr/>
      <dgm:t>
        <a:bodyPr/>
        <a:lstStyle/>
        <a:p>
          <a:endParaRPr lang="en-US"/>
        </a:p>
      </dgm:t>
    </dgm:pt>
    <dgm:pt modelId="{772A7CAF-F731-154C-9D08-04404389A7FA}">
      <dgm:prSet phldrT="[Text]"/>
      <dgm:spPr/>
      <dgm:t>
        <a:bodyPr/>
        <a:lstStyle/>
        <a:p>
          <a:r>
            <a:rPr lang="en-US" dirty="0" smtClean="0"/>
            <a:t>Collect Data </a:t>
          </a:r>
          <a:endParaRPr lang="en-US" dirty="0"/>
        </a:p>
      </dgm:t>
    </dgm:pt>
    <dgm:pt modelId="{2DE477F5-F549-CE49-B225-6D9456D38E66}" type="parTrans" cxnId="{901506C5-DA0E-0944-9C97-EB37C2BB16A5}">
      <dgm:prSet/>
      <dgm:spPr/>
      <dgm:t>
        <a:bodyPr/>
        <a:lstStyle/>
        <a:p>
          <a:endParaRPr lang="en-US"/>
        </a:p>
      </dgm:t>
    </dgm:pt>
    <dgm:pt modelId="{CDCF1663-307D-0547-98CD-B8C3B9F1B8D4}" type="sibTrans" cxnId="{901506C5-DA0E-0944-9C97-EB37C2BB16A5}">
      <dgm:prSet/>
      <dgm:spPr/>
      <dgm:t>
        <a:bodyPr/>
        <a:lstStyle/>
        <a:p>
          <a:endParaRPr lang="en-US"/>
        </a:p>
      </dgm:t>
    </dgm:pt>
    <dgm:pt modelId="{B6E981B7-8FE4-A341-8258-106DC22CD1CE}">
      <dgm:prSet phldrT="[Text]"/>
      <dgm:spPr/>
      <dgm:t>
        <a:bodyPr/>
        <a:lstStyle/>
        <a:p>
          <a:r>
            <a:rPr lang="en-US" dirty="0" smtClean="0"/>
            <a:t>Is it the right data for the question?</a:t>
          </a:r>
          <a:endParaRPr lang="en-US" dirty="0"/>
        </a:p>
      </dgm:t>
    </dgm:pt>
    <dgm:pt modelId="{0D3401E0-C7CC-E24A-9FD0-FCDDD591AB22}" type="parTrans" cxnId="{CA5990C3-7C72-1745-B395-7FCB8D50BB74}">
      <dgm:prSet/>
      <dgm:spPr/>
      <dgm:t>
        <a:bodyPr/>
        <a:lstStyle/>
        <a:p>
          <a:endParaRPr lang="en-US"/>
        </a:p>
      </dgm:t>
    </dgm:pt>
    <dgm:pt modelId="{9FC0FC7F-312E-E349-9169-35A361F0DA69}" type="sibTrans" cxnId="{CA5990C3-7C72-1745-B395-7FCB8D50BB74}">
      <dgm:prSet/>
      <dgm:spPr/>
      <dgm:t>
        <a:bodyPr/>
        <a:lstStyle/>
        <a:p>
          <a:endParaRPr lang="en-US"/>
        </a:p>
      </dgm:t>
    </dgm:pt>
    <dgm:pt modelId="{E4A99842-9B9B-2B46-8485-FCBF0F41250F}">
      <dgm:prSet phldrT="[Text]"/>
      <dgm:spPr/>
      <dgm:t>
        <a:bodyPr/>
        <a:lstStyle/>
        <a:p>
          <a:r>
            <a:rPr lang="en-US" dirty="0" smtClean="0"/>
            <a:t>How hard/easy is it to collect?</a:t>
          </a:r>
          <a:endParaRPr lang="en-US" dirty="0"/>
        </a:p>
      </dgm:t>
    </dgm:pt>
    <dgm:pt modelId="{06DBE494-9B4F-A941-8350-3A194A55EEB4}" type="parTrans" cxnId="{3EFE4367-F85A-4F4B-B566-8D8AB097B96E}">
      <dgm:prSet/>
      <dgm:spPr/>
      <dgm:t>
        <a:bodyPr/>
        <a:lstStyle/>
        <a:p>
          <a:endParaRPr lang="en-US"/>
        </a:p>
      </dgm:t>
    </dgm:pt>
    <dgm:pt modelId="{03EB4A7A-2E79-FA4F-82C3-04A512317FB3}" type="sibTrans" cxnId="{3EFE4367-F85A-4F4B-B566-8D8AB097B96E}">
      <dgm:prSet/>
      <dgm:spPr/>
      <dgm:t>
        <a:bodyPr/>
        <a:lstStyle/>
        <a:p>
          <a:endParaRPr lang="en-US"/>
        </a:p>
      </dgm:t>
    </dgm:pt>
    <dgm:pt modelId="{A4AFF6F9-A417-A941-BFE3-ADE813910EFB}">
      <dgm:prSet phldrT="[Text]"/>
      <dgm:spPr/>
      <dgm:t>
        <a:bodyPr/>
        <a:lstStyle/>
        <a:p>
          <a:r>
            <a:rPr lang="en-US" dirty="0" smtClean="0"/>
            <a:t>Clean Data</a:t>
          </a:r>
          <a:endParaRPr lang="en-US" dirty="0"/>
        </a:p>
      </dgm:t>
    </dgm:pt>
    <dgm:pt modelId="{5BEC0F89-EAFA-2F44-9A41-7BDA98F6495D}" type="parTrans" cxnId="{1C9C4B66-D5D2-5A4A-A9E6-0A9C2AC7F7D0}">
      <dgm:prSet/>
      <dgm:spPr/>
      <dgm:t>
        <a:bodyPr/>
        <a:lstStyle/>
        <a:p>
          <a:endParaRPr lang="en-US"/>
        </a:p>
      </dgm:t>
    </dgm:pt>
    <dgm:pt modelId="{DD36B169-AE56-0B4E-ABDB-E9EF6B07EF10}" type="sibTrans" cxnId="{1C9C4B66-D5D2-5A4A-A9E6-0A9C2AC7F7D0}">
      <dgm:prSet/>
      <dgm:spPr>
        <a:solidFill>
          <a:schemeClr val="bg1"/>
        </a:solidFill>
        <a:ln>
          <a:solidFill>
            <a:schemeClr val="bg1"/>
          </a:solidFill>
        </a:ln>
      </dgm:spPr>
      <dgm:t>
        <a:bodyPr/>
        <a:lstStyle/>
        <a:p>
          <a:endParaRPr lang="en-US"/>
        </a:p>
      </dgm:t>
    </dgm:pt>
    <dgm:pt modelId="{61377071-7ED6-E34A-98C6-091717535A26}">
      <dgm:prSet phldrT="[Text]"/>
      <dgm:spPr/>
      <dgm:t>
        <a:bodyPr/>
        <a:lstStyle/>
        <a:p>
          <a:r>
            <a:rPr lang="en-US" dirty="0" smtClean="0"/>
            <a:t>What flaws exist in the data?</a:t>
          </a:r>
          <a:endParaRPr lang="en-US" dirty="0"/>
        </a:p>
      </dgm:t>
    </dgm:pt>
    <dgm:pt modelId="{E2C4EA14-114F-A948-8692-7DDFA861877D}" type="parTrans" cxnId="{8B9E4FA1-AD39-E740-93F5-FF6BE8EDE4BF}">
      <dgm:prSet/>
      <dgm:spPr/>
      <dgm:t>
        <a:bodyPr/>
        <a:lstStyle/>
        <a:p>
          <a:endParaRPr lang="en-US"/>
        </a:p>
      </dgm:t>
    </dgm:pt>
    <dgm:pt modelId="{932A951E-CD3A-6347-9019-72DACF0B3282}" type="sibTrans" cxnId="{8B9E4FA1-AD39-E740-93F5-FF6BE8EDE4BF}">
      <dgm:prSet/>
      <dgm:spPr/>
      <dgm:t>
        <a:bodyPr/>
        <a:lstStyle/>
        <a:p>
          <a:endParaRPr lang="en-US"/>
        </a:p>
      </dgm:t>
    </dgm:pt>
    <dgm:pt modelId="{96702345-DFDA-1647-80B6-40E3058240A8}">
      <dgm:prSet phldrT="[Text]"/>
      <dgm:spPr/>
      <dgm:t>
        <a:bodyPr/>
        <a:lstStyle/>
        <a:p>
          <a:r>
            <a:rPr lang="en-US" dirty="0" smtClean="0"/>
            <a:t>Check and address the four Cs</a:t>
          </a:r>
          <a:endParaRPr lang="en-US" dirty="0"/>
        </a:p>
      </dgm:t>
    </dgm:pt>
    <dgm:pt modelId="{97DDA595-433D-CF43-9557-4D628F6ED951}" type="parTrans" cxnId="{EB0102EE-31E4-E84A-A274-98589CF3DCC0}">
      <dgm:prSet/>
      <dgm:spPr/>
      <dgm:t>
        <a:bodyPr/>
        <a:lstStyle/>
        <a:p>
          <a:endParaRPr lang="en-US"/>
        </a:p>
      </dgm:t>
    </dgm:pt>
    <dgm:pt modelId="{53296058-BB7F-CD42-A789-C1410FCCFFD3}" type="sibTrans" cxnId="{EB0102EE-31E4-E84A-A274-98589CF3DCC0}">
      <dgm:prSet/>
      <dgm:spPr/>
      <dgm:t>
        <a:bodyPr/>
        <a:lstStyle/>
        <a:p>
          <a:endParaRPr lang="en-US"/>
        </a:p>
      </dgm:t>
    </dgm:pt>
    <dgm:pt modelId="{543FA186-8297-E14F-921E-FC450F990E3D}">
      <dgm:prSet phldrT="[Text]"/>
      <dgm:spPr/>
      <dgm:t>
        <a:bodyPr/>
        <a:lstStyle/>
        <a:p>
          <a:r>
            <a:rPr lang="en-US" dirty="0" smtClean="0"/>
            <a:t>Is it answerable?</a:t>
          </a:r>
          <a:endParaRPr lang="en-US" dirty="0"/>
        </a:p>
      </dgm:t>
    </dgm:pt>
    <dgm:pt modelId="{23D9431F-A102-5245-9275-5A30E6CBEC50}" type="parTrans" cxnId="{33B24D4A-4F96-F848-A29F-E80E446EB663}">
      <dgm:prSet/>
      <dgm:spPr/>
      <dgm:t>
        <a:bodyPr/>
        <a:lstStyle/>
        <a:p>
          <a:endParaRPr lang="en-US"/>
        </a:p>
      </dgm:t>
    </dgm:pt>
    <dgm:pt modelId="{213AC036-96C0-C044-85C9-6D97648B9986}" type="sibTrans" cxnId="{33B24D4A-4F96-F848-A29F-E80E446EB663}">
      <dgm:prSet/>
      <dgm:spPr/>
      <dgm:t>
        <a:bodyPr/>
        <a:lstStyle/>
        <a:p>
          <a:endParaRPr lang="en-US"/>
        </a:p>
      </dgm:t>
    </dgm:pt>
    <dgm:pt modelId="{535F9186-0A73-224A-9E08-894391CF2688}">
      <dgm:prSet phldrT="[Text]"/>
      <dgm:spPr>
        <a:solidFill>
          <a:schemeClr val="bg1"/>
        </a:solidFill>
        <a:ln>
          <a:solidFill>
            <a:schemeClr val="bg1"/>
          </a:solidFill>
        </a:ln>
      </dgm:spPr>
      <dgm:t>
        <a:bodyPr/>
        <a:lstStyle/>
        <a:p>
          <a:r>
            <a:rPr lang="en-US" dirty="0" smtClean="0"/>
            <a:t>Explore Data</a:t>
          </a:r>
          <a:endParaRPr lang="en-US" dirty="0"/>
        </a:p>
      </dgm:t>
    </dgm:pt>
    <dgm:pt modelId="{D02C344E-08DE-544A-AA08-F134DDCC9689}" type="parTrans" cxnId="{694D70AB-7169-8C4B-BC65-2195EC292A5B}">
      <dgm:prSet/>
      <dgm:spPr/>
      <dgm:t>
        <a:bodyPr/>
        <a:lstStyle/>
        <a:p>
          <a:endParaRPr lang="en-US"/>
        </a:p>
      </dgm:t>
    </dgm:pt>
    <dgm:pt modelId="{9B9D8594-1AC0-A941-BC04-F6341B2AA92A}" type="sibTrans" cxnId="{694D70AB-7169-8C4B-BC65-2195EC292A5B}">
      <dgm:prSet/>
      <dgm:spPr>
        <a:solidFill>
          <a:schemeClr val="bg1"/>
        </a:solidFill>
        <a:ln>
          <a:solidFill>
            <a:schemeClr val="bg1"/>
          </a:solidFill>
        </a:ln>
      </dgm:spPr>
      <dgm:t>
        <a:bodyPr/>
        <a:lstStyle/>
        <a:p>
          <a:endParaRPr lang="en-US"/>
        </a:p>
      </dgm:t>
    </dgm:pt>
    <dgm:pt modelId="{37A93F40-725B-8043-A708-6A2B9EC3BD3E}">
      <dgm:prSet phldrT="[Text]"/>
      <dgm:spPr/>
      <dgm:t>
        <a:bodyPr/>
        <a:lstStyle/>
        <a:p>
          <a:r>
            <a:rPr lang="en-US" smtClean="0"/>
            <a:t>Understand </a:t>
          </a:r>
          <a:r>
            <a:rPr lang="en-US" dirty="0" smtClean="0"/>
            <a:t>the fields</a:t>
          </a:r>
          <a:endParaRPr lang="en-US" dirty="0"/>
        </a:p>
      </dgm:t>
    </dgm:pt>
    <dgm:pt modelId="{6989BF73-1C5E-D74A-81AD-E317113B4B56}" type="parTrans" cxnId="{E009AFDD-C32E-674A-870A-F26251A54B5B}">
      <dgm:prSet/>
      <dgm:spPr/>
      <dgm:t>
        <a:bodyPr/>
        <a:lstStyle/>
        <a:p>
          <a:endParaRPr lang="en-US"/>
        </a:p>
      </dgm:t>
    </dgm:pt>
    <dgm:pt modelId="{3E40A5EE-8456-BA4B-800B-65DB31F2CE21}" type="sibTrans" cxnId="{E009AFDD-C32E-674A-870A-F26251A54B5B}">
      <dgm:prSet/>
      <dgm:spPr/>
      <dgm:t>
        <a:bodyPr/>
        <a:lstStyle/>
        <a:p>
          <a:endParaRPr lang="en-US"/>
        </a:p>
      </dgm:t>
    </dgm:pt>
    <dgm:pt modelId="{B45DD5DC-97C3-DE45-8192-C0175C7EC9DE}">
      <dgm:prSet phldrT="[Text]"/>
      <dgm:spPr>
        <a:solidFill>
          <a:schemeClr val="bg1"/>
        </a:solidFill>
        <a:ln>
          <a:solidFill>
            <a:schemeClr val="bg1"/>
          </a:solidFill>
        </a:ln>
      </dgm:spPr>
      <dgm:t>
        <a:bodyPr/>
        <a:lstStyle/>
        <a:p>
          <a:r>
            <a:rPr lang="en-US" dirty="0" smtClean="0"/>
            <a:t>Use data</a:t>
          </a:r>
          <a:endParaRPr lang="en-US" dirty="0"/>
        </a:p>
      </dgm:t>
    </dgm:pt>
    <dgm:pt modelId="{3F018087-99EC-0E44-90C1-F60D3D775776}" type="sibTrans" cxnId="{7C7EC49C-3371-1A45-ACE6-332F518CE82A}">
      <dgm:prSet/>
      <dgm:spPr/>
      <dgm:t>
        <a:bodyPr/>
        <a:lstStyle/>
        <a:p>
          <a:endParaRPr lang="en-US"/>
        </a:p>
      </dgm:t>
    </dgm:pt>
    <dgm:pt modelId="{BD26DE9C-68B0-C140-86A2-E66982C56161}" type="parTrans" cxnId="{7C7EC49C-3371-1A45-ACE6-332F518CE82A}">
      <dgm:prSet/>
      <dgm:spPr/>
      <dgm:t>
        <a:bodyPr/>
        <a:lstStyle/>
        <a:p>
          <a:endParaRPr lang="en-US"/>
        </a:p>
      </dgm:t>
    </dgm:pt>
    <dgm:pt modelId="{6449CC79-290B-2C4C-8CA9-111520A902CC}" type="pres">
      <dgm:prSet presAssocID="{F66F3F0A-1C15-E74A-9ED8-1C7F6C51F1E3}" presName="Name0" presStyleCnt="0">
        <dgm:presLayoutVars>
          <dgm:dir/>
          <dgm:animLvl val="lvl"/>
          <dgm:resizeHandles val="exact"/>
        </dgm:presLayoutVars>
      </dgm:prSet>
      <dgm:spPr/>
      <dgm:t>
        <a:bodyPr/>
        <a:lstStyle/>
        <a:p>
          <a:endParaRPr lang="en-US"/>
        </a:p>
      </dgm:t>
    </dgm:pt>
    <dgm:pt modelId="{621CF70D-0449-C146-98C2-8438753DD60E}" type="pres">
      <dgm:prSet presAssocID="{F66F3F0A-1C15-E74A-9ED8-1C7F6C51F1E3}" presName="tSp" presStyleCnt="0"/>
      <dgm:spPr/>
    </dgm:pt>
    <dgm:pt modelId="{C9061972-420F-F645-B6FA-E3EF5FD0FD28}" type="pres">
      <dgm:prSet presAssocID="{F66F3F0A-1C15-E74A-9ED8-1C7F6C51F1E3}" presName="bSp" presStyleCnt="0"/>
      <dgm:spPr/>
    </dgm:pt>
    <dgm:pt modelId="{56B69327-2698-7043-9660-10512895DAC9}" type="pres">
      <dgm:prSet presAssocID="{F66F3F0A-1C15-E74A-9ED8-1C7F6C51F1E3}" presName="process" presStyleCnt="0"/>
      <dgm:spPr/>
    </dgm:pt>
    <dgm:pt modelId="{1EA13405-CC13-CC4E-9C2D-3CF3E5B9EDAF}" type="pres">
      <dgm:prSet presAssocID="{B62CC6D2-B98E-B54F-BB66-3C8F5723C55B}" presName="composite1" presStyleCnt="0"/>
      <dgm:spPr/>
    </dgm:pt>
    <dgm:pt modelId="{E1C2033E-F292-8B44-AC82-901E0AF85150}" type="pres">
      <dgm:prSet presAssocID="{B62CC6D2-B98E-B54F-BB66-3C8F5723C55B}" presName="dummyNode1" presStyleLbl="node1" presStyleIdx="0" presStyleCnt="5"/>
      <dgm:spPr/>
    </dgm:pt>
    <dgm:pt modelId="{5E1494A8-77FB-CC45-AD26-121A0E33EB57}" type="pres">
      <dgm:prSet presAssocID="{B62CC6D2-B98E-B54F-BB66-3C8F5723C55B}" presName="childNode1" presStyleLbl="bgAcc1" presStyleIdx="0" presStyleCnt="5">
        <dgm:presLayoutVars>
          <dgm:bulletEnabled val="1"/>
        </dgm:presLayoutVars>
      </dgm:prSet>
      <dgm:spPr/>
      <dgm:t>
        <a:bodyPr/>
        <a:lstStyle/>
        <a:p>
          <a:endParaRPr lang="en-US"/>
        </a:p>
      </dgm:t>
    </dgm:pt>
    <dgm:pt modelId="{21272368-4EBF-7B4A-9965-9A6EF6E6DE86}" type="pres">
      <dgm:prSet presAssocID="{B62CC6D2-B98E-B54F-BB66-3C8F5723C55B}" presName="childNode1tx" presStyleLbl="bgAcc1" presStyleIdx="0" presStyleCnt="5">
        <dgm:presLayoutVars>
          <dgm:bulletEnabled val="1"/>
        </dgm:presLayoutVars>
      </dgm:prSet>
      <dgm:spPr/>
      <dgm:t>
        <a:bodyPr/>
        <a:lstStyle/>
        <a:p>
          <a:endParaRPr lang="en-US"/>
        </a:p>
      </dgm:t>
    </dgm:pt>
    <dgm:pt modelId="{76846BB1-C877-DA42-B78C-85598899D6F0}" type="pres">
      <dgm:prSet presAssocID="{B62CC6D2-B98E-B54F-BB66-3C8F5723C55B}" presName="parentNode1" presStyleLbl="node1" presStyleIdx="0" presStyleCnt="5">
        <dgm:presLayoutVars>
          <dgm:chMax val="1"/>
          <dgm:bulletEnabled val="1"/>
        </dgm:presLayoutVars>
      </dgm:prSet>
      <dgm:spPr/>
      <dgm:t>
        <a:bodyPr/>
        <a:lstStyle/>
        <a:p>
          <a:endParaRPr lang="en-US"/>
        </a:p>
      </dgm:t>
    </dgm:pt>
    <dgm:pt modelId="{466D5B83-7867-4D4F-89F2-ADF34CF8CF8A}" type="pres">
      <dgm:prSet presAssocID="{B62CC6D2-B98E-B54F-BB66-3C8F5723C55B}" presName="connSite1" presStyleCnt="0"/>
      <dgm:spPr/>
    </dgm:pt>
    <dgm:pt modelId="{C34A02AC-E43B-E64A-98B7-D7F0F68A5B18}" type="pres">
      <dgm:prSet presAssocID="{5409A5A3-5DD3-8746-8672-D50EA6887A73}" presName="Name9" presStyleLbl="sibTrans2D1" presStyleIdx="0" presStyleCnt="4"/>
      <dgm:spPr/>
      <dgm:t>
        <a:bodyPr/>
        <a:lstStyle/>
        <a:p>
          <a:endParaRPr lang="en-US"/>
        </a:p>
      </dgm:t>
    </dgm:pt>
    <dgm:pt modelId="{4A4558D9-3FD3-ED46-95DE-08209FB6637F}" type="pres">
      <dgm:prSet presAssocID="{772A7CAF-F731-154C-9D08-04404389A7FA}" presName="composite2" presStyleCnt="0"/>
      <dgm:spPr/>
    </dgm:pt>
    <dgm:pt modelId="{EC1269B5-1B55-6C4D-BF17-66F0155C1BCA}" type="pres">
      <dgm:prSet presAssocID="{772A7CAF-F731-154C-9D08-04404389A7FA}" presName="dummyNode2" presStyleLbl="node1" presStyleIdx="0" presStyleCnt="5"/>
      <dgm:spPr/>
    </dgm:pt>
    <dgm:pt modelId="{36141795-4C13-D945-B456-B45C0C6D7F95}" type="pres">
      <dgm:prSet presAssocID="{772A7CAF-F731-154C-9D08-04404389A7FA}" presName="childNode2" presStyleLbl="bgAcc1" presStyleIdx="1" presStyleCnt="5">
        <dgm:presLayoutVars>
          <dgm:bulletEnabled val="1"/>
        </dgm:presLayoutVars>
      </dgm:prSet>
      <dgm:spPr/>
      <dgm:t>
        <a:bodyPr/>
        <a:lstStyle/>
        <a:p>
          <a:endParaRPr lang="en-US"/>
        </a:p>
      </dgm:t>
    </dgm:pt>
    <dgm:pt modelId="{80C8407A-3087-9F42-A7EC-F81A6FC9F406}" type="pres">
      <dgm:prSet presAssocID="{772A7CAF-F731-154C-9D08-04404389A7FA}" presName="childNode2tx" presStyleLbl="bgAcc1" presStyleIdx="1" presStyleCnt="5">
        <dgm:presLayoutVars>
          <dgm:bulletEnabled val="1"/>
        </dgm:presLayoutVars>
      </dgm:prSet>
      <dgm:spPr/>
      <dgm:t>
        <a:bodyPr/>
        <a:lstStyle/>
        <a:p>
          <a:endParaRPr lang="en-US"/>
        </a:p>
      </dgm:t>
    </dgm:pt>
    <dgm:pt modelId="{833E1A4D-C856-494C-9310-79D28A7B3343}" type="pres">
      <dgm:prSet presAssocID="{772A7CAF-F731-154C-9D08-04404389A7FA}" presName="parentNode2" presStyleLbl="node1" presStyleIdx="1" presStyleCnt="5">
        <dgm:presLayoutVars>
          <dgm:chMax val="0"/>
          <dgm:bulletEnabled val="1"/>
        </dgm:presLayoutVars>
      </dgm:prSet>
      <dgm:spPr/>
      <dgm:t>
        <a:bodyPr/>
        <a:lstStyle/>
        <a:p>
          <a:endParaRPr lang="en-US"/>
        </a:p>
      </dgm:t>
    </dgm:pt>
    <dgm:pt modelId="{3936B297-C5C5-5949-9914-7E911C597C9D}" type="pres">
      <dgm:prSet presAssocID="{772A7CAF-F731-154C-9D08-04404389A7FA}" presName="connSite2" presStyleCnt="0"/>
      <dgm:spPr/>
    </dgm:pt>
    <dgm:pt modelId="{B4D2EF6E-4EBE-AF40-9923-764B9DA51EAC}" type="pres">
      <dgm:prSet presAssocID="{CDCF1663-307D-0547-98CD-B8C3B9F1B8D4}" presName="Name18" presStyleLbl="sibTrans2D1" presStyleIdx="1" presStyleCnt="4"/>
      <dgm:spPr/>
      <dgm:t>
        <a:bodyPr/>
        <a:lstStyle/>
        <a:p>
          <a:endParaRPr lang="en-US"/>
        </a:p>
      </dgm:t>
    </dgm:pt>
    <dgm:pt modelId="{810CAA4B-FF78-574A-B030-B748D6FC346C}" type="pres">
      <dgm:prSet presAssocID="{A4AFF6F9-A417-A941-BFE3-ADE813910EFB}" presName="composite1" presStyleCnt="0"/>
      <dgm:spPr/>
    </dgm:pt>
    <dgm:pt modelId="{82B6BBA4-3902-3541-9766-9B7AC1700637}" type="pres">
      <dgm:prSet presAssocID="{A4AFF6F9-A417-A941-BFE3-ADE813910EFB}" presName="dummyNode1" presStyleLbl="node1" presStyleIdx="1" presStyleCnt="5"/>
      <dgm:spPr/>
    </dgm:pt>
    <dgm:pt modelId="{5886DE9C-0FE9-8645-B5F4-7A2FAC18D667}" type="pres">
      <dgm:prSet presAssocID="{A4AFF6F9-A417-A941-BFE3-ADE813910EFB}" presName="childNode1" presStyleLbl="bgAcc1" presStyleIdx="2" presStyleCnt="5">
        <dgm:presLayoutVars>
          <dgm:bulletEnabled val="1"/>
        </dgm:presLayoutVars>
      </dgm:prSet>
      <dgm:spPr/>
      <dgm:t>
        <a:bodyPr/>
        <a:lstStyle/>
        <a:p>
          <a:endParaRPr lang="en-US"/>
        </a:p>
      </dgm:t>
    </dgm:pt>
    <dgm:pt modelId="{198F176D-0288-3944-93DE-3C789EA55E35}" type="pres">
      <dgm:prSet presAssocID="{A4AFF6F9-A417-A941-BFE3-ADE813910EFB}" presName="childNode1tx" presStyleLbl="bgAcc1" presStyleIdx="2" presStyleCnt="5">
        <dgm:presLayoutVars>
          <dgm:bulletEnabled val="1"/>
        </dgm:presLayoutVars>
      </dgm:prSet>
      <dgm:spPr/>
      <dgm:t>
        <a:bodyPr/>
        <a:lstStyle/>
        <a:p>
          <a:endParaRPr lang="en-US"/>
        </a:p>
      </dgm:t>
    </dgm:pt>
    <dgm:pt modelId="{37E7FABF-9336-9C40-96DB-B62B61DD4613}" type="pres">
      <dgm:prSet presAssocID="{A4AFF6F9-A417-A941-BFE3-ADE813910EFB}" presName="parentNode1" presStyleLbl="node1" presStyleIdx="2" presStyleCnt="5">
        <dgm:presLayoutVars>
          <dgm:chMax val="1"/>
          <dgm:bulletEnabled val="1"/>
        </dgm:presLayoutVars>
      </dgm:prSet>
      <dgm:spPr/>
      <dgm:t>
        <a:bodyPr/>
        <a:lstStyle/>
        <a:p>
          <a:endParaRPr lang="en-US"/>
        </a:p>
      </dgm:t>
    </dgm:pt>
    <dgm:pt modelId="{98921006-062B-D04B-8061-CB7171C8FB23}" type="pres">
      <dgm:prSet presAssocID="{A4AFF6F9-A417-A941-BFE3-ADE813910EFB}" presName="connSite1" presStyleCnt="0"/>
      <dgm:spPr/>
    </dgm:pt>
    <dgm:pt modelId="{07E37B07-0AE0-8C49-8179-53C97508ED67}" type="pres">
      <dgm:prSet presAssocID="{DD36B169-AE56-0B4E-ABDB-E9EF6B07EF10}" presName="Name9" presStyleLbl="sibTrans2D1" presStyleIdx="2" presStyleCnt="4"/>
      <dgm:spPr/>
      <dgm:t>
        <a:bodyPr/>
        <a:lstStyle/>
        <a:p>
          <a:endParaRPr lang="en-US"/>
        </a:p>
      </dgm:t>
    </dgm:pt>
    <dgm:pt modelId="{89C609CB-DB52-9140-9A83-E83B0C63256E}" type="pres">
      <dgm:prSet presAssocID="{535F9186-0A73-224A-9E08-894391CF2688}" presName="composite2" presStyleCnt="0"/>
      <dgm:spPr/>
    </dgm:pt>
    <dgm:pt modelId="{DA87C07A-8414-4B40-B693-21907C362F41}" type="pres">
      <dgm:prSet presAssocID="{535F9186-0A73-224A-9E08-894391CF2688}" presName="dummyNode2" presStyleLbl="node1" presStyleIdx="2" presStyleCnt="5"/>
      <dgm:spPr/>
    </dgm:pt>
    <dgm:pt modelId="{B0DDEC13-ACE4-4742-AF15-9777191C54CE}" type="pres">
      <dgm:prSet presAssocID="{535F9186-0A73-224A-9E08-894391CF2688}" presName="childNode2" presStyleLbl="bgAcc1" presStyleIdx="3" presStyleCnt="5">
        <dgm:presLayoutVars>
          <dgm:bulletEnabled val="1"/>
        </dgm:presLayoutVars>
      </dgm:prSet>
      <dgm:spPr>
        <a:solidFill>
          <a:schemeClr val="bg1"/>
        </a:solidFill>
        <a:ln>
          <a:solidFill>
            <a:schemeClr val="bg1"/>
          </a:solidFill>
        </a:ln>
      </dgm:spPr>
      <dgm:t>
        <a:bodyPr/>
        <a:lstStyle/>
        <a:p>
          <a:endParaRPr lang="en-US"/>
        </a:p>
      </dgm:t>
    </dgm:pt>
    <dgm:pt modelId="{C57FC684-C526-084E-899D-267C4BEFD848}" type="pres">
      <dgm:prSet presAssocID="{535F9186-0A73-224A-9E08-894391CF2688}" presName="childNode2tx" presStyleLbl="bgAcc1" presStyleIdx="3" presStyleCnt="5">
        <dgm:presLayoutVars>
          <dgm:bulletEnabled val="1"/>
        </dgm:presLayoutVars>
      </dgm:prSet>
      <dgm:spPr/>
      <dgm:t>
        <a:bodyPr/>
        <a:lstStyle/>
        <a:p>
          <a:endParaRPr lang="en-US"/>
        </a:p>
      </dgm:t>
    </dgm:pt>
    <dgm:pt modelId="{961E70B4-4CE0-EC49-99DE-1D5C9F9F9D7C}" type="pres">
      <dgm:prSet presAssocID="{535F9186-0A73-224A-9E08-894391CF2688}" presName="parentNode2" presStyleLbl="node1" presStyleIdx="3" presStyleCnt="5">
        <dgm:presLayoutVars>
          <dgm:chMax val="0"/>
          <dgm:bulletEnabled val="1"/>
        </dgm:presLayoutVars>
      </dgm:prSet>
      <dgm:spPr/>
      <dgm:t>
        <a:bodyPr/>
        <a:lstStyle/>
        <a:p>
          <a:endParaRPr lang="en-US"/>
        </a:p>
      </dgm:t>
    </dgm:pt>
    <dgm:pt modelId="{E1F525B9-4FC2-8A45-885E-506324430CE6}" type="pres">
      <dgm:prSet presAssocID="{535F9186-0A73-224A-9E08-894391CF2688}" presName="connSite2" presStyleCnt="0"/>
      <dgm:spPr/>
    </dgm:pt>
    <dgm:pt modelId="{1924B303-8A8F-D04A-9B5A-F833EB6F6268}" type="pres">
      <dgm:prSet presAssocID="{9B9D8594-1AC0-A941-BC04-F6341B2AA92A}" presName="Name18" presStyleLbl="sibTrans2D1" presStyleIdx="3" presStyleCnt="4"/>
      <dgm:spPr/>
      <dgm:t>
        <a:bodyPr/>
        <a:lstStyle/>
        <a:p>
          <a:endParaRPr lang="en-US"/>
        </a:p>
      </dgm:t>
    </dgm:pt>
    <dgm:pt modelId="{080E139D-8A22-1E4D-9EAC-669F10EF0CFC}" type="pres">
      <dgm:prSet presAssocID="{B45DD5DC-97C3-DE45-8192-C0175C7EC9DE}" presName="composite1" presStyleCnt="0"/>
      <dgm:spPr/>
    </dgm:pt>
    <dgm:pt modelId="{0FDC13F9-A5ED-7E49-A88B-BDBC1340BE81}" type="pres">
      <dgm:prSet presAssocID="{B45DD5DC-97C3-DE45-8192-C0175C7EC9DE}" presName="dummyNode1" presStyleLbl="node1" presStyleIdx="3" presStyleCnt="5"/>
      <dgm:spPr/>
    </dgm:pt>
    <dgm:pt modelId="{EC4E25C6-C3D7-4B4B-8BC5-92A960D631E0}" type="pres">
      <dgm:prSet presAssocID="{B45DD5DC-97C3-DE45-8192-C0175C7EC9DE}" presName="childNode1" presStyleLbl="bgAcc1" presStyleIdx="4" presStyleCnt="5">
        <dgm:presLayoutVars>
          <dgm:bulletEnabled val="1"/>
        </dgm:presLayoutVars>
      </dgm:prSet>
      <dgm:spPr>
        <a:solidFill>
          <a:schemeClr val="bg1"/>
        </a:solidFill>
        <a:ln>
          <a:solidFill>
            <a:schemeClr val="bg1"/>
          </a:solidFill>
        </a:ln>
      </dgm:spPr>
      <dgm:t>
        <a:bodyPr/>
        <a:lstStyle/>
        <a:p>
          <a:endParaRPr lang="en-US"/>
        </a:p>
      </dgm:t>
    </dgm:pt>
    <dgm:pt modelId="{54263D70-AF5F-4F48-A0C6-145BE4674821}" type="pres">
      <dgm:prSet presAssocID="{B45DD5DC-97C3-DE45-8192-C0175C7EC9DE}" presName="childNode1tx" presStyleLbl="bgAcc1" presStyleIdx="4" presStyleCnt="5">
        <dgm:presLayoutVars>
          <dgm:bulletEnabled val="1"/>
        </dgm:presLayoutVars>
      </dgm:prSet>
      <dgm:spPr/>
      <dgm:t>
        <a:bodyPr/>
        <a:lstStyle/>
        <a:p>
          <a:endParaRPr lang="en-US"/>
        </a:p>
      </dgm:t>
    </dgm:pt>
    <dgm:pt modelId="{AF6505CF-267F-3E45-B6F3-BA7036ABB4F7}" type="pres">
      <dgm:prSet presAssocID="{B45DD5DC-97C3-DE45-8192-C0175C7EC9DE}" presName="parentNode1" presStyleLbl="node1" presStyleIdx="4" presStyleCnt="5">
        <dgm:presLayoutVars>
          <dgm:chMax val="1"/>
          <dgm:bulletEnabled val="1"/>
        </dgm:presLayoutVars>
      </dgm:prSet>
      <dgm:spPr/>
      <dgm:t>
        <a:bodyPr/>
        <a:lstStyle/>
        <a:p>
          <a:endParaRPr lang="en-US"/>
        </a:p>
      </dgm:t>
    </dgm:pt>
    <dgm:pt modelId="{D83900E5-6697-DA46-8463-122A3A134EC6}" type="pres">
      <dgm:prSet presAssocID="{B45DD5DC-97C3-DE45-8192-C0175C7EC9DE}" presName="connSite1" presStyleCnt="0"/>
      <dgm:spPr/>
    </dgm:pt>
  </dgm:ptLst>
  <dgm:cxnLst>
    <dgm:cxn modelId="{00E21854-9FA7-7A49-828E-C8BD2A642B9B}" type="presOf" srcId="{CDCF1663-307D-0547-98CD-B8C3B9F1B8D4}" destId="{B4D2EF6E-4EBE-AF40-9923-764B9DA51EAC}" srcOrd="0" destOrd="0" presId="urn:microsoft.com/office/officeart/2005/8/layout/hProcess4"/>
    <dgm:cxn modelId="{CA09E192-17EC-9640-BCCE-920035E8E6E0}" type="presOf" srcId="{37A93F40-725B-8043-A708-6A2B9EC3BD3E}" destId="{36141795-4C13-D945-B456-B45C0C6D7F95}" srcOrd="0" destOrd="2" presId="urn:microsoft.com/office/officeart/2005/8/layout/hProcess4"/>
    <dgm:cxn modelId="{EB0102EE-31E4-E84A-A274-98589CF3DCC0}" srcId="{A4AFF6F9-A417-A941-BFE3-ADE813910EFB}" destId="{96702345-DFDA-1647-80B6-40E3058240A8}" srcOrd="1" destOrd="0" parTransId="{97DDA595-433D-CF43-9557-4D628F6ED951}" sibTransId="{53296058-BB7F-CD42-A789-C1410FCCFFD3}"/>
    <dgm:cxn modelId="{694D70AB-7169-8C4B-BC65-2195EC292A5B}" srcId="{F66F3F0A-1C15-E74A-9ED8-1C7F6C51F1E3}" destId="{535F9186-0A73-224A-9E08-894391CF2688}" srcOrd="3" destOrd="0" parTransId="{D02C344E-08DE-544A-AA08-F134DDCC9689}" sibTransId="{9B9D8594-1AC0-A941-BC04-F6341B2AA92A}"/>
    <dgm:cxn modelId="{D061F954-2C2A-3A41-9B12-F65662E443D0}" type="presOf" srcId="{E4A99842-9B9B-2B46-8485-FCBF0F41250F}" destId="{36141795-4C13-D945-B456-B45C0C6D7F95}" srcOrd="0" destOrd="1" presId="urn:microsoft.com/office/officeart/2005/8/layout/hProcess4"/>
    <dgm:cxn modelId="{3EFE4367-F85A-4F4B-B566-8D8AB097B96E}" srcId="{772A7CAF-F731-154C-9D08-04404389A7FA}" destId="{E4A99842-9B9B-2B46-8485-FCBF0F41250F}" srcOrd="1" destOrd="0" parTransId="{06DBE494-9B4F-A941-8350-3A194A55EEB4}" sibTransId="{03EB4A7A-2E79-FA4F-82C3-04A512317FB3}"/>
    <dgm:cxn modelId="{56783913-8DBE-684E-8856-DE724D4EFF6B}" srcId="{F66F3F0A-1C15-E74A-9ED8-1C7F6C51F1E3}" destId="{B62CC6D2-B98E-B54F-BB66-3C8F5723C55B}" srcOrd="0" destOrd="0" parTransId="{14EE423B-2BB3-C246-89D8-AEA896771908}" sibTransId="{5409A5A3-5DD3-8746-8672-D50EA6887A73}"/>
    <dgm:cxn modelId="{4EF55624-2BFE-FC47-91AE-D30D6BA73399}" type="presOf" srcId="{61377071-7ED6-E34A-98C6-091717535A26}" destId="{5886DE9C-0FE9-8645-B5F4-7A2FAC18D667}" srcOrd="0" destOrd="0" presId="urn:microsoft.com/office/officeart/2005/8/layout/hProcess4"/>
    <dgm:cxn modelId="{E009AFDD-C32E-674A-870A-F26251A54B5B}" srcId="{772A7CAF-F731-154C-9D08-04404389A7FA}" destId="{37A93F40-725B-8043-A708-6A2B9EC3BD3E}" srcOrd="2" destOrd="0" parTransId="{6989BF73-1C5E-D74A-81AD-E317113B4B56}" sibTransId="{3E40A5EE-8456-BA4B-800B-65DB31F2CE21}"/>
    <dgm:cxn modelId="{08E12DD3-E80E-D04D-BAFE-B4F2E2A684CC}" type="presOf" srcId="{DD36B169-AE56-0B4E-ABDB-E9EF6B07EF10}" destId="{07E37B07-0AE0-8C49-8179-53C97508ED67}" srcOrd="0" destOrd="0" presId="urn:microsoft.com/office/officeart/2005/8/layout/hProcess4"/>
    <dgm:cxn modelId="{0E9BC8B4-5D46-2E4F-A2EB-5F2DD98AA42C}" type="presOf" srcId="{772A7CAF-F731-154C-9D08-04404389A7FA}" destId="{833E1A4D-C856-494C-9310-79D28A7B3343}" srcOrd="0" destOrd="0" presId="urn:microsoft.com/office/officeart/2005/8/layout/hProcess4"/>
    <dgm:cxn modelId="{E1074734-782E-B442-8E0D-2D96473220DD}" type="presOf" srcId="{9B9D8594-1AC0-A941-BC04-F6341B2AA92A}" destId="{1924B303-8A8F-D04A-9B5A-F833EB6F6268}" srcOrd="0" destOrd="0" presId="urn:microsoft.com/office/officeart/2005/8/layout/hProcess4"/>
    <dgm:cxn modelId="{2C83E5B1-CA29-5742-8004-ECFAFC37188A}" type="presOf" srcId="{F66F3F0A-1C15-E74A-9ED8-1C7F6C51F1E3}" destId="{6449CC79-290B-2C4C-8CA9-111520A902CC}" srcOrd="0" destOrd="0" presId="urn:microsoft.com/office/officeart/2005/8/layout/hProcess4"/>
    <dgm:cxn modelId="{DF348A13-7A0C-014D-84AC-61E7F1271D59}" type="presOf" srcId="{96702345-DFDA-1647-80B6-40E3058240A8}" destId="{5886DE9C-0FE9-8645-B5F4-7A2FAC18D667}" srcOrd="0" destOrd="1" presId="urn:microsoft.com/office/officeart/2005/8/layout/hProcess4"/>
    <dgm:cxn modelId="{44C5ECDB-70A1-0D43-9FA9-5DFDB01A4243}" type="presOf" srcId="{B45DD5DC-97C3-DE45-8192-C0175C7EC9DE}" destId="{AF6505CF-267F-3E45-B6F3-BA7036ABB4F7}" srcOrd="0" destOrd="0" presId="urn:microsoft.com/office/officeart/2005/8/layout/hProcess4"/>
    <dgm:cxn modelId="{3E3D6FB3-4E8B-7347-8990-75EF946BF06F}" type="presOf" srcId="{B6E981B7-8FE4-A341-8258-106DC22CD1CE}" destId="{36141795-4C13-D945-B456-B45C0C6D7F95}" srcOrd="0" destOrd="0" presId="urn:microsoft.com/office/officeart/2005/8/layout/hProcess4"/>
    <dgm:cxn modelId="{33B24D4A-4F96-F848-A29F-E80E446EB663}" srcId="{B62CC6D2-B98E-B54F-BB66-3C8F5723C55B}" destId="{543FA186-8297-E14F-921E-FC450F990E3D}" srcOrd="1" destOrd="0" parTransId="{23D9431F-A102-5245-9275-5A30E6CBEC50}" sibTransId="{213AC036-96C0-C044-85C9-6D97648B9986}"/>
    <dgm:cxn modelId="{3EA38F3B-F32A-9042-ABA2-0B758C5000C4}" type="presOf" srcId="{543FA186-8297-E14F-921E-FC450F990E3D}" destId="{21272368-4EBF-7B4A-9965-9A6EF6E6DE86}" srcOrd="1" destOrd="1" presId="urn:microsoft.com/office/officeart/2005/8/layout/hProcess4"/>
    <dgm:cxn modelId="{68BD595E-8D20-8446-8161-338C6A18CA8E}" type="presOf" srcId="{535F9186-0A73-224A-9E08-894391CF2688}" destId="{961E70B4-4CE0-EC49-99DE-1D5C9F9F9D7C}" srcOrd="0" destOrd="0" presId="urn:microsoft.com/office/officeart/2005/8/layout/hProcess4"/>
    <dgm:cxn modelId="{8B9E4FA1-AD39-E740-93F5-FF6BE8EDE4BF}" srcId="{A4AFF6F9-A417-A941-BFE3-ADE813910EFB}" destId="{61377071-7ED6-E34A-98C6-091717535A26}" srcOrd="0" destOrd="0" parTransId="{E2C4EA14-114F-A948-8692-7DDFA861877D}" sibTransId="{932A951E-CD3A-6347-9019-72DACF0B3282}"/>
    <dgm:cxn modelId="{C92415E4-92EF-2A47-B7E7-0A50CF68989A}" type="presOf" srcId="{A4AFF6F9-A417-A941-BFE3-ADE813910EFB}" destId="{37E7FABF-9336-9C40-96DB-B62B61DD4613}" srcOrd="0" destOrd="0" presId="urn:microsoft.com/office/officeart/2005/8/layout/hProcess4"/>
    <dgm:cxn modelId="{FEE64BC9-C8FC-A146-863D-06FAE4FF21A9}" srcId="{B62CC6D2-B98E-B54F-BB66-3C8F5723C55B}" destId="{F49B7C8A-B6E9-0C41-986A-7E2BBFCE2626}" srcOrd="0" destOrd="0" parTransId="{C60332B2-008D-FA45-BD91-DDC8B8AC5BEC}" sibTransId="{7C3ADDFE-F3E3-1B47-A608-9A4B4C543456}"/>
    <dgm:cxn modelId="{64179696-DD2D-7D47-9AF3-1B9982245300}" type="presOf" srcId="{B62CC6D2-B98E-B54F-BB66-3C8F5723C55B}" destId="{76846BB1-C877-DA42-B78C-85598899D6F0}" srcOrd="0" destOrd="0" presId="urn:microsoft.com/office/officeart/2005/8/layout/hProcess4"/>
    <dgm:cxn modelId="{7C7EC49C-3371-1A45-ACE6-332F518CE82A}" srcId="{F66F3F0A-1C15-E74A-9ED8-1C7F6C51F1E3}" destId="{B45DD5DC-97C3-DE45-8192-C0175C7EC9DE}" srcOrd="4" destOrd="0" parTransId="{BD26DE9C-68B0-C140-86A2-E66982C56161}" sibTransId="{3F018087-99EC-0E44-90C1-F60D3D775776}"/>
    <dgm:cxn modelId="{901506C5-DA0E-0944-9C97-EB37C2BB16A5}" srcId="{F66F3F0A-1C15-E74A-9ED8-1C7F6C51F1E3}" destId="{772A7CAF-F731-154C-9D08-04404389A7FA}" srcOrd="1" destOrd="0" parTransId="{2DE477F5-F549-CE49-B225-6D9456D38E66}" sibTransId="{CDCF1663-307D-0547-98CD-B8C3B9F1B8D4}"/>
    <dgm:cxn modelId="{95710108-60BD-0B42-8558-460F9AB95B8D}" type="presOf" srcId="{543FA186-8297-E14F-921E-FC450F990E3D}" destId="{5E1494A8-77FB-CC45-AD26-121A0E33EB57}" srcOrd="0" destOrd="1" presId="urn:microsoft.com/office/officeart/2005/8/layout/hProcess4"/>
    <dgm:cxn modelId="{CA5990C3-7C72-1745-B395-7FCB8D50BB74}" srcId="{772A7CAF-F731-154C-9D08-04404389A7FA}" destId="{B6E981B7-8FE4-A341-8258-106DC22CD1CE}" srcOrd="0" destOrd="0" parTransId="{0D3401E0-C7CC-E24A-9FD0-FCDDD591AB22}" sibTransId="{9FC0FC7F-312E-E349-9169-35A361F0DA69}"/>
    <dgm:cxn modelId="{11E76555-F9FF-334D-A27C-94A24774990E}" type="presOf" srcId="{37A93F40-725B-8043-A708-6A2B9EC3BD3E}" destId="{80C8407A-3087-9F42-A7EC-F81A6FC9F406}" srcOrd="1" destOrd="2" presId="urn:microsoft.com/office/officeart/2005/8/layout/hProcess4"/>
    <dgm:cxn modelId="{1C9C4B66-D5D2-5A4A-A9E6-0A9C2AC7F7D0}" srcId="{F66F3F0A-1C15-E74A-9ED8-1C7F6C51F1E3}" destId="{A4AFF6F9-A417-A941-BFE3-ADE813910EFB}" srcOrd="2" destOrd="0" parTransId="{5BEC0F89-EAFA-2F44-9A41-7BDA98F6495D}" sibTransId="{DD36B169-AE56-0B4E-ABDB-E9EF6B07EF10}"/>
    <dgm:cxn modelId="{2EE31587-2253-934B-A1A2-E2B95B34A1C1}" type="presOf" srcId="{5409A5A3-5DD3-8746-8672-D50EA6887A73}" destId="{C34A02AC-E43B-E64A-98B7-D7F0F68A5B18}" srcOrd="0" destOrd="0" presId="urn:microsoft.com/office/officeart/2005/8/layout/hProcess4"/>
    <dgm:cxn modelId="{C950C70D-E8A1-214F-9426-9472A5FF0D0F}" type="presOf" srcId="{F49B7C8A-B6E9-0C41-986A-7E2BBFCE2626}" destId="{21272368-4EBF-7B4A-9965-9A6EF6E6DE86}" srcOrd="1" destOrd="0" presId="urn:microsoft.com/office/officeart/2005/8/layout/hProcess4"/>
    <dgm:cxn modelId="{CB815084-F0B5-854F-A574-921F16B06924}" type="presOf" srcId="{E4A99842-9B9B-2B46-8485-FCBF0F41250F}" destId="{80C8407A-3087-9F42-A7EC-F81A6FC9F406}" srcOrd="1" destOrd="1" presId="urn:microsoft.com/office/officeart/2005/8/layout/hProcess4"/>
    <dgm:cxn modelId="{E38CBA9E-FCDC-3248-8902-EF3E39E8BE9B}" type="presOf" srcId="{96702345-DFDA-1647-80B6-40E3058240A8}" destId="{198F176D-0288-3944-93DE-3C789EA55E35}" srcOrd="1" destOrd="1" presId="urn:microsoft.com/office/officeart/2005/8/layout/hProcess4"/>
    <dgm:cxn modelId="{40640CF1-C8BD-214B-B5D5-FB1B67227EAA}" type="presOf" srcId="{61377071-7ED6-E34A-98C6-091717535A26}" destId="{198F176D-0288-3944-93DE-3C789EA55E35}" srcOrd="1" destOrd="0" presId="urn:microsoft.com/office/officeart/2005/8/layout/hProcess4"/>
    <dgm:cxn modelId="{C9F488F2-55BF-1C44-8206-4E32BB5A009C}" type="presOf" srcId="{B6E981B7-8FE4-A341-8258-106DC22CD1CE}" destId="{80C8407A-3087-9F42-A7EC-F81A6FC9F406}" srcOrd="1" destOrd="0" presId="urn:microsoft.com/office/officeart/2005/8/layout/hProcess4"/>
    <dgm:cxn modelId="{F88BF1C6-3917-4F48-B394-05F94719A3E7}" type="presOf" srcId="{F49B7C8A-B6E9-0C41-986A-7E2BBFCE2626}" destId="{5E1494A8-77FB-CC45-AD26-121A0E33EB57}" srcOrd="0" destOrd="0" presId="urn:microsoft.com/office/officeart/2005/8/layout/hProcess4"/>
    <dgm:cxn modelId="{A219B9C2-AA23-CD41-A804-1CBEE20FFE9A}" type="presParOf" srcId="{6449CC79-290B-2C4C-8CA9-111520A902CC}" destId="{621CF70D-0449-C146-98C2-8438753DD60E}" srcOrd="0" destOrd="0" presId="urn:microsoft.com/office/officeart/2005/8/layout/hProcess4"/>
    <dgm:cxn modelId="{D3FC1005-762C-5F4A-B497-EEB17D615C59}" type="presParOf" srcId="{6449CC79-290B-2C4C-8CA9-111520A902CC}" destId="{C9061972-420F-F645-B6FA-E3EF5FD0FD28}" srcOrd="1" destOrd="0" presId="urn:microsoft.com/office/officeart/2005/8/layout/hProcess4"/>
    <dgm:cxn modelId="{14358645-3097-EE4B-BF11-7467FD938E2B}" type="presParOf" srcId="{6449CC79-290B-2C4C-8CA9-111520A902CC}" destId="{56B69327-2698-7043-9660-10512895DAC9}" srcOrd="2" destOrd="0" presId="urn:microsoft.com/office/officeart/2005/8/layout/hProcess4"/>
    <dgm:cxn modelId="{45890B99-4C02-5844-882E-3A22A9D78EC7}" type="presParOf" srcId="{56B69327-2698-7043-9660-10512895DAC9}" destId="{1EA13405-CC13-CC4E-9C2D-3CF3E5B9EDAF}" srcOrd="0" destOrd="0" presId="urn:microsoft.com/office/officeart/2005/8/layout/hProcess4"/>
    <dgm:cxn modelId="{109734AA-CFA5-A347-AFC6-D355303EE7C3}" type="presParOf" srcId="{1EA13405-CC13-CC4E-9C2D-3CF3E5B9EDAF}" destId="{E1C2033E-F292-8B44-AC82-901E0AF85150}" srcOrd="0" destOrd="0" presId="urn:microsoft.com/office/officeart/2005/8/layout/hProcess4"/>
    <dgm:cxn modelId="{1B6DD91F-9FD2-7144-B521-E4ACC97500B4}" type="presParOf" srcId="{1EA13405-CC13-CC4E-9C2D-3CF3E5B9EDAF}" destId="{5E1494A8-77FB-CC45-AD26-121A0E33EB57}" srcOrd="1" destOrd="0" presId="urn:microsoft.com/office/officeart/2005/8/layout/hProcess4"/>
    <dgm:cxn modelId="{EFC56BB0-7705-CC4F-A67E-55E48B82BC52}" type="presParOf" srcId="{1EA13405-CC13-CC4E-9C2D-3CF3E5B9EDAF}" destId="{21272368-4EBF-7B4A-9965-9A6EF6E6DE86}" srcOrd="2" destOrd="0" presId="urn:microsoft.com/office/officeart/2005/8/layout/hProcess4"/>
    <dgm:cxn modelId="{0E2DB164-ACE9-6E4E-86A4-6B2D82CA6398}" type="presParOf" srcId="{1EA13405-CC13-CC4E-9C2D-3CF3E5B9EDAF}" destId="{76846BB1-C877-DA42-B78C-85598899D6F0}" srcOrd="3" destOrd="0" presId="urn:microsoft.com/office/officeart/2005/8/layout/hProcess4"/>
    <dgm:cxn modelId="{83E382A0-2F3F-BF46-8494-6627CF77E9B3}" type="presParOf" srcId="{1EA13405-CC13-CC4E-9C2D-3CF3E5B9EDAF}" destId="{466D5B83-7867-4D4F-89F2-ADF34CF8CF8A}" srcOrd="4" destOrd="0" presId="urn:microsoft.com/office/officeart/2005/8/layout/hProcess4"/>
    <dgm:cxn modelId="{608B8B5C-7847-6B4D-8261-B3A58FD05CBD}" type="presParOf" srcId="{56B69327-2698-7043-9660-10512895DAC9}" destId="{C34A02AC-E43B-E64A-98B7-D7F0F68A5B18}" srcOrd="1" destOrd="0" presId="urn:microsoft.com/office/officeart/2005/8/layout/hProcess4"/>
    <dgm:cxn modelId="{10D6959F-0619-2240-9204-565724A1CD8C}" type="presParOf" srcId="{56B69327-2698-7043-9660-10512895DAC9}" destId="{4A4558D9-3FD3-ED46-95DE-08209FB6637F}" srcOrd="2" destOrd="0" presId="urn:microsoft.com/office/officeart/2005/8/layout/hProcess4"/>
    <dgm:cxn modelId="{13DD8287-5404-1944-9902-E103C170B996}" type="presParOf" srcId="{4A4558D9-3FD3-ED46-95DE-08209FB6637F}" destId="{EC1269B5-1B55-6C4D-BF17-66F0155C1BCA}" srcOrd="0" destOrd="0" presId="urn:microsoft.com/office/officeart/2005/8/layout/hProcess4"/>
    <dgm:cxn modelId="{69C5AA98-302F-8444-91E6-571F44986E23}" type="presParOf" srcId="{4A4558D9-3FD3-ED46-95DE-08209FB6637F}" destId="{36141795-4C13-D945-B456-B45C0C6D7F95}" srcOrd="1" destOrd="0" presId="urn:microsoft.com/office/officeart/2005/8/layout/hProcess4"/>
    <dgm:cxn modelId="{3453B492-BCC4-DA49-8E5A-931B6262509F}" type="presParOf" srcId="{4A4558D9-3FD3-ED46-95DE-08209FB6637F}" destId="{80C8407A-3087-9F42-A7EC-F81A6FC9F406}" srcOrd="2" destOrd="0" presId="urn:microsoft.com/office/officeart/2005/8/layout/hProcess4"/>
    <dgm:cxn modelId="{5F607807-EB5A-7341-A980-B1AFFA1CC378}" type="presParOf" srcId="{4A4558D9-3FD3-ED46-95DE-08209FB6637F}" destId="{833E1A4D-C856-494C-9310-79D28A7B3343}" srcOrd="3" destOrd="0" presId="urn:microsoft.com/office/officeart/2005/8/layout/hProcess4"/>
    <dgm:cxn modelId="{75D155EA-8CF3-2546-AB05-7D31451ED57C}" type="presParOf" srcId="{4A4558D9-3FD3-ED46-95DE-08209FB6637F}" destId="{3936B297-C5C5-5949-9914-7E911C597C9D}" srcOrd="4" destOrd="0" presId="urn:microsoft.com/office/officeart/2005/8/layout/hProcess4"/>
    <dgm:cxn modelId="{75FF0350-3B19-2741-8FFD-D348345B83DE}" type="presParOf" srcId="{56B69327-2698-7043-9660-10512895DAC9}" destId="{B4D2EF6E-4EBE-AF40-9923-764B9DA51EAC}" srcOrd="3" destOrd="0" presId="urn:microsoft.com/office/officeart/2005/8/layout/hProcess4"/>
    <dgm:cxn modelId="{AF729E0C-44C2-684B-B054-F86699422380}" type="presParOf" srcId="{56B69327-2698-7043-9660-10512895DAC9}" destId="{810CAA4B-FF78-574A-B030-B748D6FC346C}" srcOrd="4" destOrd="0" presId="urn:microsoft.com/office/officeart/2005/8/layout/hProcess4"/>
    <dgm:cxn modelId="{10954DA9-0BC4-3B46-A01A-F4F835E4C4C4}" type="presParOf" srcId="{810CAA4B-FF78-574A-B030-B748D6FC346C}" destId="{82B6BBA4-3902-3541-9766-9B7AC1700637}" srcOrd="0" destOrd="0" presId="urn:microsoft.com/office/officeart/2005/8/layout/hProcess4"/>
    <dgm:cxn modelId="{7A76C5F9-E62E-404A-9D64-E9638DB231D1}" type="presParOf" srcId="{810CAA4B-FF78-574A-B030-B748D6FC346C}" destId="{5886DE9C-0FE9-8645-B5F4-7A2FAC18D667}" srcOrd="1" destOrd="0" presId="urn:microsoft.com/office/officeart/2005/8/layout/hProcess4"/>
    <dgm:cxn modelId="{E91BA02E-2B74-C440-A029-31C895519AF8}" type="presParOf" srcId="{810CAA4B-FF78-574A-B030-B748D6FC346C}" destId="{198F176D-0288-3944-93DE-3C789EA55E35}" srcOrd="2" destOrd="0" presId="urn:microsoft.com/office/officeart/2005/8/layout/hProcess4"/>
    <dgm:cxn modelId="{DCA1D0E6-E3FA-644C-9ACE-AD0C147A5093}" type="presParOf" srcId="{810CAA4B-FF78-574A-B030-B748D6FC346C}" destId="{37E7FABF-9336-9C40-96DB-B62B61DD4613}" srcOrd="3" destOrd="0" presId="urn:microsoft.com/office/officeart/2005/8/layout/hProcess4"/>
    <dgm:cxn modelId="{27E1E374-4A2C-C044-A9ED-B3DFE0EDCD3C}" type="presParOf" srcId="{810CAA4B-FF78-574A-B030-B748D6FC346C}" destId="{98921006-062B-D04B-8061-CB7171C8FB23}" srcOrd="4" destOrd="0" presId="urn:microsoft.com/office/officeart/2005/8/layout/hProcess4"/>
    <dgm:cxn modelId="{14B2DB07-01E7-8743-B4EA-259252BDC942}" type="presParOf" srcId="{56B69327-2698-7043-9660-10512895DAC9}" destId="{07E37B07-0AE0-8C49-8179-53C97508ED67}" srcOrd="5" destOrd="0" presId="urn:microsoft.com/office/officeart/2005/8/layout/hProcess4"/>
    <dgm:cxn modelId="{A1C1E757-F35D-2249-95B0-9266C427C1CD}" type="presParOf" srcId="{56B69327-2698-7043-9660-10512895DAC9}" destId="{89C609CB-DB52-9140-9A83-E83B0C63256E}" srcOrd="6" destOrd="0" presId="urn:microsoft.com/office/officeart/2005/8/layout/hProcess4"/>
    <dgm:cxn modelId="{4CD2A249-2B58-064F-A103-2F6BF18D5B8D}" type="presParOf" srcId="{89C609CB-DB52-9140-9A83-E83B0C63256E}" destId="{DA87C07A-8414-4B40-B693-21907C362F41}" srcOrd="0" destOrd="0" presId="urn:microsoft.com/office/officeart/2005/8/layout/hProcess4"/>
    <dgm:cxn modelId="{339059E7-FDD5-5449-B329-7F325076EE5C}" type="presParOf" srcId="{89C609CB-DB52-9140-9A83-E83B0C63256E}" destId="{B0DDEC13-ACE4-4742-AF15-9777191C54CE}" srcOrd="1" destOrd="0" presId="urn:microsoft.com/office/officeart/2005/8/layout/hProcess4"/>
    <dgm:cxn modelId="{1059B01C-3990-A244-B402-C22C876B064A}" type="presParOf" srcId="{89C609CB-DB52-9140-9A83-E83B0C63256E}" destId="{C57FC684-C526-084E-899D-267C4BEFD848}" srcOrd="2" destOrd="0" presId="urn:microsoft.com/office/officeart/2005/8/layout/hProcess4"/>
    <dgm:cxn modelId="{38A95064-65A3-A244-8484-1C02E69C6FB4}" type="presParOf" srcId="{89C609CB-DB52-9140-9A83-E83B0C63256E}" destId="{961E70B4-4CE0-EC49-99DE-1D5C9F9F9D7C}" srcOrd="3" destOrd="0" presId="urn:microsoft.com/office/officeart/2005/8/layout/hProcess4"/>
    <dgm:cxn modelId="{BDCA3D6C-FA24-9C4C-9FE6-BA6AC7A8B0CA}" type="presParOf" srcId="{89C609CB-DB52-9140-9A83-E83B0C63256E}" destId="{E1F525B9-4FC2-8A45-885E-506324430CE6}" srcOrd="4" destOrd="0" presId="urn:microsoft.com/office/officeart/2005/8/layout/hProcess4"/>
    <dgm:cxn modelId="{4F0F260C-C5E5-584F-B820-9E581AFDCC29}" type="presParOf" srcId="{56B69327-2698-7043-9660-10512895DAC9}" destId="{1924B303-8A8F-D04A-9B5A-F833EB6F6268}" srcOrd="7" destOrd="0" presId="urn:microsoft.com/office/officeart/2005/8/layout/hProcess4"/>
    <dgm:cxn modelId="{AC0E0650-9ACD-9541-B8EB-3E79F723E4B5}" type="presParOf" srcId="{56B69327-2698-7043-9660-10512895DAC9}" destId="{080E139D-8A22-1E4D-9EAC-669F10EF0CFC}" srcOrd="8" destOrd="0" presId="urn:microsoft.com/office/officeart/2005/8/layout/hProcess4"/>
    <dgm:cxn modelId="{EED4A9CE-D1F5-AA46-BA44-56DD801C122E}" type="presParOf" srcId="{080E139D-8A22-1E4D-9EAC-669F10EF0CFC}" destId="{0FDC13F9-A5ED-7E49-A88B-BDBC1340BE81}" srcOrd="0" destOrd="0" presId="urn:microsoft.com/office/officeart/2005/8/layout/hProcess4"/>
    <dgm:cxn modelId="{AAE99B66-054E-5A42-BCD9-712FE5594E4F}" type="presParOf" srcId="{080E139D-8A22-1E4D-9EAC-669F10EF0CFC}" destId="{EC4E25C6-C3D7-4B4B-8BC5-92A960D631E0}" srcOrd="1" destOrd="0" presId="urn:microsoft.com/office/officeart/2005/8/layout/hProcess4"/>
    <dgm:cxn modelId="{57C8588F-A33B-0B43-ADDA-18E52AD99A17}" type="presParOf" srcId="{080E139D-8A22-1E4D-9EAC-669F10EF0CFC}" destId="{54263D70-AF5F-4F48-A0C6-145BE4674821}" srcOrd="2" destOrd="0" presId="urn:microsoft.com/office/officeart/2005/8/layout/hProcess4"/>
    <dgm:cxn modelId="{DA81CC2A-8C8F-4241-A6C2-00331E574A04}" type="presParOf" srcId="{080E139D-8A22-1E4D-9EAC-669F10EF0CFC}" destId="{AF6505CF-267F-3E45-B6F3-BA7036ABB4F7}" srcOrd="3" destOrd="0" presId="urn:microsoft.com/office/officeart/2005/8/layout/hProcess4"/>
    <dgm:cxn modelId="{9BA7F804-EEBC-B241-8BC7-4872E25F55D0}" type="presParOf" srcId="{080E139D-8A22-1E4D-9EAC-669F10EF0CFC}" destId="{D83900E5-6697-DA46-8463-122A3A134EC6}"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AAB66F-B1B7-D045-B4E8-4F60236F228D}" type="datetimeFigureOut">
              <a:rPr lang="en-US" smtClean="0"/>
              <a:t>2/10/16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274789D-9866-5E4A-88FF-2ACAF392B95A}" type="slidenum">
              <a:rPr lang="en-US" smtClean="0"/>
              <a:t>‹#›</a:t>
            </a:fld>
            <a:endParaRPr lang="en-US"/>
          </a:p>
        </p:txBody>
      </p:sp>
    </p:spTree>
    <p:extLst>
      <p:ext uri="{BB962C8B-B14F-4D97-AF65-F5344CB8AC3E}">
        <p14:creationId xmlns:p14="http://schemas.microsoft.com/office/powerpoint/2010/main" val="3908155761"/>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CF8E76-06A6-164E-A6FA-EC32C13EB232}" type="datetimeFigureOut">
              <a:rPr lang="en-US" smtClean="0"/>
              <a:t>2/10/16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D66F34B-9C4D-8640-BB34-4C24A79C9FFB}" type="slidenum">
              <a:rPr lang="en-US" smtClean="0"/>
              <a:t>‹#›</a:t>
            </a:fld>
            <a:endParaRPr lang="en-US"/>
          </a:p>
        </p:txBody>
      </p:sp>
    </p:spTree>
    <p:extLst>
      <p:ext uri="{BB962C8B-B14F-4D97-AF65-F5344CB8AC3E}">
        <p14:creationId xmlns:p14="http://schemas.microsoft.com/office/powerpoint/2010/main" val="16306766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5</a:t>
            </a:fld>
            <a:endParaRPr lang="en-US"/>
          </a:p>
        </p:txBody>
      </p:sp>
    </p:spTree>
    <p:extLst>
      <p:ext uri="{BB962C8B-B14F-4D97-AF65-F5344CB8AC3E}">
        <p14:creationId xmlns:p14="http://schemas.microsoft.com/office/powerpoint/2010/main" val="6809125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[decide whether to put this example in 4 – acquiring</a:t>
            </a:r>
            <a:r>
              <a:rPr lang="en-US" baseline="0" dirty="0" smtClean="0"/>
              <a:t> data – where sample bias is also discussed]</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20</a:t>
            </a:fld>
            <a:endParaRPr lang="en-US"/>
          </a:p>
        </p:txBody>
      </p:sp>
    </p:spTree>
    <p:extLst>
      <p:ext uri="{BB962C8B-B14F-4D97-AF65-F5344CB8AC3E}">
        <p14:creationId xmlns:p14="http://schemas.microsoft.com/office/powerpoint/2010/main" val="10929099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Xx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21</a:t>
            </a:fld>
            <a:endParaRPr lang="en-US"/>
          </a:p>
        </p:txBody>
      </p:sp>
    </p:spTree>
    <p:extLst>
      <p:ext uri="{BB962C8B-B14F-4D97-AF65-F5344CB8AC3E}">
        <p14:creationId xmlns:p14="http://schemas.microsoft.com/office/powerpoint/2010/main" val="32412702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Xx http://</a:t>
            </a:r>
            <a:r>
              <a:rPr lang="en-US" dirty="0" err="1" smtClean="0"/>
              <a:t>graphics.wsj.com</a:t>
            </a:r>
            <a:r>
              <a:rPr lang="en-US" dirty="0" smtClean="0"/>
              <a:t>/how-we-sleep/ add this in </a:t>
            </a:r>
            <a:r>
              <a:rPr lang="en-US" smtClean="0"/>
              <a:t>to discussion</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22</a:t>
            </a:fld>
            <a:endParaRPr lang="en-US"/>
          </a:p>
        </p:txBody>
      </p:sp>
    </p:spTree>
    <p:extLst>
      <p:ext uri="{BB962C8B-B14F-4D97-AF65-F5344CB8AC3E}">
        <p14:creationId xmlns:p14="http://schemas.microsoft.com/office/powerpoint/2010/main" val="1060758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24</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25</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https://www.usablestats.com/calcs/2samplet&amp;summary=1</a:t>
            </a:r>
            <a:endParaRPr lang="en-US" dirty="0"/>
          </a:p>
        </p:txBody>
      </p:sp>
      <p:sp>
        <p:nvSpPr>
          <p:cNvPr id="4" name="Slide Number Placeholder 3"/>
          <p:cNvSpPr>
            <a:spLocks noGrp="1"/>
          </p:cNvSpPr>
          <p:nvPr>
            <p:ph type="sldNum" sz="quarter" idx="10"/>
          </p:nvPr>
        </p:nvSpPr>
        <p:spPr/>
        <p:txBody>
          <a:bodyPr/>
          <a:lstStyle/>
          <a:p>
            <a:fld id="{45CE00E4-D1E5-4A3B-AF78-0F2489D36710}" type="slidenum">
              <a:rPr lang="en-US" smtClean="0"/>
              <a:pPr/>
              <a:t>26</a:t>
            </a:fld>
            <a:endParaRPr lang="en-US"/>
          </a:p>
        </p:txBody>
      </p:sp>
    </p:spTree>
    <p:extLst>
      <p:ext uri="{BB962C8B-B14F-4D97-AF65-F5344CB8AC3E}">
        <p14:creationId xmlns:p14="http://schemas.microsoft.com/office/powerpoint/2010/main" val="12488754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authors went on to demonstrate</a:t>
            </a:r>
            <a:r>
              <a:rPr lang="en-US" baseline="0" dirty="0" smtClean="0"/>
              <a:t> that ‘deficits in metacognitive skills mediate the link between low objective performance and inflated ability assessment’</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28</a:t>
            </a:fld>
            <a:endParaRPr lang="en-US"/>
          </a:p>
        </p:txBody>
      </p:sp>
    </p:spTree>
    <p:extLst>
      <p:ext uri="{BB962C8B-B14F-4D97-AF65-F5344CB8AC3E}">
        <p14:creationId xmlns:p14="http://schemas.microsoft.com/office/powerpoint/2010/main" val="22953656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authors went on to demonstrate</a:t>
            </a:r>
            <a:r>
              <a:rPr lang="en-US" baseline="0" dirty="0" smtClean="0"/>
              <a:t> that ‘deficits in metacognitive skills mediate the link between low objective performance and inflated ability assessment’… also see file:///Users/</a:t>
            </a:r>
            <a:r>
              <a:rPr lang="en-US" baseline="0" dirty="0" err="1" smtClean="0"/>
              <a:t>jmankoff</a:t>
            </a:r>
            <a:r>
              <a:rPr lang="en-US" baseline="0" dirty="0" smtClean="0"/>
              <a:t>/Downloads/</a:t>
            </a:r>
            <a:r>
              <a:rPr lang="en-US" baseline="0" dirty="0" err="1" smtClean="0"/>
              <a:t>incompetence.pdf</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30</a:t>
            </a:fld>
            <a:endParaRPr lang="en-US"/>
          </a:p>
        </p:txBody>
      </p:sp>
    </p:spTree>
    <p:extLst>
      <p:ext uri="{BB962C8B-B14F-4D97-AF65-F5344CB8AC3E}">
        <p14:creationId xmlns:p14="http://schemas.microsoft.com/office/powerpoint/2010/main" val="22953656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32</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33</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Example: we had data files whose names matched one participant but the directories matched a different participant name. The directories were done by hand, the file names were machine-generated.</a:t>
            </a:r>
            <a:r>
              <a:rPr lang="en-US" baseline="0" dirty="0" smtClean="0"/>
              <a:t> Which would you trust?</a:t>
            </a:r>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7</a:t>
            </a:fld>
            <a:endParaRPr lang="en-US"/>
          </a:p>
        </p:txBody>
      </p:sp>
    </p:spTree>
    <p:extLst>
      <p:ext uri="{BB962C8B-B14F-4D97-AF65-F5344CB8AC3E}">
        <p14:creationId xmlns:p14="http://schemas.microsoft.com/office/powerpoint/2010/main" val="4084345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Shape 3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3" name="Shape 393"/>
          <p:cNvSpPr txBox="1">
            <a:spLocks noGrp="1"/>
          </p:cNvSpPr>
          <p:nvPr>
            <p:ph type="body" idx="1"/>
          </p:nvPr>
        </p:nvSpPr>
        <p:spPr>
          <a:xfrm>
            <a:off x="685800" y="4343400"/>
            <a:ext cx="5486399" cy="4114800"/>
          </a:xfrm>
          <a:prstGeom prst="rect">
            <a:avLst/>
          </a:prstGeom>
        </p:spPr>
        <p:txBody>
          <a:bodyPr lIns="91425" tIns="91425" rIns="91425" bIns="91425" anchor="t" anchorCtr="0">
            <a:spAutoFit/>
          </a:bodyPr>
          <a:lstStyle/>
          <a:p>
            <a:pPr lvl="0" rtl="0">
              <a:buClr>
                <a:srgbClr val="000000"/>
              </a:buClr>
              <a:buSzPct val="110000"/>
              <a:buFont typeface="Arial"/>
              <a:buNone/>
            </a:pPr>
            <a:r>
              <a:rPr lang="en" sz="1000"/>
              <a:t>And lastly, use triangulation and alternative methodologies to validate any data collected. Avoid collecting subjective data. But be aware that quantitative data can also be affected. </a:t>
            </a:r>
          </a:p>
          <a:p>
            <a:pPr lvl="0">
              <a:buClr>
                <a:srgbClr val="000000"/>
              </a:buClr>
              <a:buSzPct val="110000"/>
              <a:buFont typeface="Arial"/>
              <a:buNone/>
            </a:pPr>
            <a:r>
              <a:rPr lang="en" sz="1000"/>
              <a:t>Usage statistics and user performance can be affected as well. </a:t>
            </a:r>
          </a:p>
        </p:txBody>
      </p:sp>
    </p:spTree>
    <p:extLst>
      <p:ext uri="{BB962C8B-B14F-4D97-AF65-F5344CB8AC3E}">
        <p14:creationId xmlns:p14="http://schemas.microsoft.com/office/powerpoint/2010/main" val="35168343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en.wikipedia.org</a:t>
            </a:r>
            <a:r>
              <a:rPr lang="en-US" dirty="0" smtClean="0"/>
              <a:t>/wiki/</a:t>
            </a:r>
            <a:r>
              <a:rPr lang="en-US" dirty="0" err="1" smtClean="0"/>
              <a:t>Regression_toward_the_mean</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44</a:t>
            </a:fld>
            <a:endParaRPr lang="en-US"/>
          </a:p>
        </p:txBody>
      </p:sp>
    </p:spTree>
    <p:extLst>
      <p:ext uri="{BB962C8B-B14F-4D97-AF65-F5344CB8AC3E}">
        <p14:creationId xmlns:p14="http://schemas.microsoft.com/office/powerpoint/2010/main" val="30007041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45</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Survey practitioners call this fabrication of data “curbstoning”.</a:t>
            </a:r>
            <a:r>
              <a:rPr lang="en-US" baseline="0" dirty="0" smtClean="0"/>
              <a:t>  </a:t>
            </a:r>
            <a:r>
              <a:rPr lang="en-US" dirty="0" smtClean="0"/>
              <a:t>This name </a:t>
            </a:r>
            <a:r>
              <a:rPr lang="en-US" baseline="0" dirty="0" smtClean="0"/>
              <a:t>comes from the idea that instead of actually interviewing people, the interviewers are sitting on the curb, outside the house, making up data.</a:t>
            </a:r>
          </a:p>
          <a:p>
            <a:endParaRPr lang="en-US" dirty="0" smtClean="0"/>
          </a:p>
          <a:p>
            <a:r>
              <a:rPr lang="en-US" dirty="0" smtClean="0"/>
              <a:t>*There are a number of reasons</a:t>
            </a:r>
            <a:r>
              <a:rPr lang="en-US" baseline="0" dirty="0" smtClean="0"/>
              <a:t> that interviewers might fabricate data.</a:t>
            </a:r>
          </a:p>
          <a:p>
            <a:endParaRPr lang="en-US" baseline="0" dirty="0" smtClean="0"/>
          </a:p>
          <a:p>
            <a:r>
              <a:rPr lang="en-US" baseline="0" dirty="0" smtClean="0"/>
              <a:t>Maybe certain households are really difficult to reach. Or maybe some questions are uncomfortable to ask, such as questions about HIV, drug use, or other taboo subjects.  Or maybe the incentive structures of the survey make it tempting to commit outright fraud because you’re paid based on the number of interviews that you do.</a:t>
            </a:r>
          </a:p>
          <a:p>
            <a:endParaRPr lang="en-US" baseline="0" dirty="0" smtClean="0"/>
          </a:p>
          <a:p>
            <a:r>
              <a:rPr lang="en-US" baseline="0" dirty="0" smtClean="0"/>
              <a:t>So how often does curbstoning happen?  Hard statistics are hard to come by, but there are a few examples of studies that measure the prevalence of curbstoning.</a:t>
            </a:r>
          </a:p>
          <a:p>
            <a:endParaRPr lang="en-US" baseline="0" dirty="0" smtClean="0"/>
          </a:p>
          <a:p>
            <a:r>
              <a:rPr lang="en-US" baseline="0" dirty="0" smtClean="0"/>
              <a:t>*In one of these studies, it was found that 13% of interviewers fabricated at least part of their interviews, despite being in a closely supervised setting in a call center.</a:t>
            </a:r>
          </a:p>
          <a:p>
            <a:endParaRPr lang="en-US" baseline="0" dirty="0" smtClean="0"/>
          </a:p>
          <a:p>
            <a:r>
              <a:rPr lang="en-US" baseline="0" dirty="0" smtClean="0"/>
              <a:t>*In another study, researchers described what they called an “epidemic” of curbstoning that almost derailed their entire survey on drug use.</a:t>
            </a:r>
          </a:p>
          <a:p>
            <a:endParaRPr lang="en-US" baseline="0" dirty="0" smtClean="0"/>
          </a:p>
          <a:p>
            <a:r>
              <a:rPr lang="en-US" baseline="0" dirty="0" smtClean="0"/>
              <a:t>These are examples where researchers explicitly looked for curbstoning, but as you might imagine, it’s a problem in many surveys simply because it is faster and easier to fabricate data than to gather real data.  I’ve talked to practitioners, and they say that they worry about the problem, they know that it happens, but it is often too difficult to and resource intensive to root it out.</a:t>
            </a:r>
          </a:p>
          <a:p>
            <a:endParaRPr lang="en-US" baseline="0" dirty="0" smtClean="0"/>
          </a:p>
        </p:txBody>
      </p:sp>
      <p:sp>
        <p:nvSpPr>
          <p:cNvPr id="4" name="Slide Number Placeholder 3"/>
          <p:cNvSpPr>
            <a:spLocks noGrp="1"/>
          </p:cNvSpPr>
          <p:nvPr>
            <p:ph type="sldNum" sz="quarter" idx="10"/>
          </p:nvPr>
        </p:nvSpPr>
        <p:spPr/>
        <p:txBody>
          <a:bodyPr/>
          <a:lstStyle/>
          <a:p>
            <a:fld id="{13A4F66C-30A3-D946-8C7F-46A7464E1B24}" type="slidenum">
              <a:rPr lang="en-US" smtClean="0">
                <a:solidFill>
                  <a:prstClr val="black"/>
                </a:solidFill>
              </a:rPr>
              <a:pPr/>
              <a:t>47</a:t>
            </a:fld>
            <a:endParaRPr lang="en-US">
              <a:solidFill>
                <a:prstClr val="black"/>
              </a:solidFill>
            </a:endParaRPr>
          </a:p>
        </p:txBody>
      </p:sp>
    </p:spTree>
    <p:extLst>
      <p:ext uri="{BB962C8B-B14F-4D97-AF65-F5344CB8AC3E}">
        <p14:creationId xmlns:p14="http://schemas.microsoft.com/office/powerpoint/2010/main" val="11080488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50</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55</a:t>
            </a:fld>
            <a:endParaRPr lang="en-US"/>
          </a:p>
        </p:txBody>
      </p:sp>
    </p:spTree>
    <p:extLst>
      <p:ext uri="{BB962C8B-B14F-4D97-AF65-F5344CB8AC3E}">
        <p14:creationId xmlns:p14="http://schemas.microsoft.com/office/powerpoint/2010/main" val="397619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8</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domain expertise to differentiate! </a:t>
            </a:r>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11</a:t>
            </a:fld>
            <a:endParaRPr lang="en-US"/>
          </a:p>
        </p:txBody>
      </p:sp>
    </p:spTree>
    <p:extLst>
      <p:ext uri="{BB962C8B-B14F-4D97-AF65-F5344CB8AC3E}">
        <p14:creationId xmlns:p14="http://schemas.microsoft.com/office/powerpoint/2010/main" val="41545290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value </a:t>
            </a:r>
            <a:r>
              <a:rPr lang="en-US" sz="1200" kern="1200" dirty="0" err="1" smtClean="0">
                <a:solidFill>
                  <a:schemeClr val="tx1"/>
                </a:solidFill>
                <a:effectLst/>
                <a:latin typeface="+mn-lt"/>
                <a:ea typeface="+mn-ea"/>
                <a:cs typeface="+mn-cs"/>
              </a:rPr>
              <a:t>dij</a:t>
            </a:r>
            <a:r>
              <a:rPr lang="en-US" sz="1200" kern="1200" dirty="0" smtClean="0">
                <a:solidFill>
                  <a:schemeClr val="tx1"/>
                </a:solidFill>
                <a:effectLst/>
                <a:latin typeface="+mn-lt"/>
                <a:ea typeface="+mn-ea"/>
                <a:cs typeface="+mn-cs"/>
              </a:rPr>
              <a:t> ∈ D is “clean” if and only if every value in </a:t>
            </a:r>
            <a:r>
              <a:rPr lang="en-US" sz="1200" kern="1200" dirty="0" err="1" smtClean="0">
                <a:solidFill>
                  <a:schemeClr val="tx1"/>
                </a:solidFill>
                <a:effectLst/>
                <a:latin typeface="+mn-lt"/>
                <a:ea typeface="+mn-ea"/>
                <a:cs typeface="+mn-cs"/>
              </a:rPr>
              <a:t>vij</a:t>
            </a:r>
            <a:r>
              <a:rPr lang="en-US" sz="1200" kern="1200" dirty="0" smtClean="0">
                <a:solidFill>
                  <a:schemeClr val="tx1"/>
                </a:solidFill>
                <a:effectLst/>
                <a:latin typeface="+mn-lt"/>
                <a:ea typeface="+mn-ea"/>
                <a:cs typeface="+mn-cs"/>
              </a:rPr>
              <a:t> is zero, that is the sum of the bits is 0. Glitch signatures can be considered augmented or derived data that enable us to flag glitches, quantify their prevalence, and identify patterns in an analytic, automated fashion. </a:t>
            </a:r>
            <a:endParaRPr lang="en-US" dirty="0" smtClean="0"/>
          </a:p>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13</a:t>
            </a:fld>
            <a:endParaRPr lang="en-US"/>
          </a:p>
        </p:txBody>
      </p:sp>
    </p:spTree>
    <p:extLst>
      <p:ext uri="{BB962C8B-B14F-4D97-AF65-F5344CB8AC3E}">
        <p14:creationId xmlns:p14="http://schemas.microsoft.com/office/powerpoint/2010/main" val="4265868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15</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17</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66F34B-9C4D-8640-BB34-4C24A79C9FFB}" type="slidenum">
              <a:rPr lang="en-US" smtClean="0"/>
              <a:t>18</a:t>
            </a:fld>
            <a:endParaRPr lang="en-US"/>
          </a:p>
        </p:txBody>
      </p:sp>
    </p:spTree>
    <p:extLst>
      <p:ext uri="{BB962C8B-B14F-4D97-AF65-F5344CB8AC3E}">
        <p14:creationId xmlns:p14="http://schemas.microsoft.com/office/powerpoint/2010/main" val="23547937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https://www.usablestats.com/calcs/2samplet&amp;summary=1</a:t>
            </a:r>
            <a:endParaRPr lang="en-US" dirty="0"/>
          </a:p>
        </p:txBody>
      </p:sp>
      <p:sp>
        <p:nvSpPr>
          <p:cNvPr id="4" name="Slide Number Placeholder 3"/>
          <p:cNvSpPr>
            <a:spLocks noGrp="1"/>
          </p:cNvSpPr>
          <p:nvPr>
            <p:ph type="sldNum" sz="quarter" idx="10"/>
          </p:nvPr>
        </p:nvSpPr>
        <p:spPr/>
        <p:txBody>
          <a:bodyPr/>
          <a:lstStyle/>
          <a:p>
            <a:fld id="{45CE00E4-D1E5-4A3B-AF78-0F2489D36710}" type="slidenum">
              <a:rPr lang="en-US" smtClean="0"/>
              <a:pPr/>
              <a:t>19</a:t>
            </a:fld>
            <a:endParaRPr lang="en-US"/>
          </a:p>
        </p:txBody>
      </p:sp>
    </p:spTree>
    <p:extLst>
      <p:ext uri="{BB962C8B-B14F-4D97-AF65-F5344CB8AC3E}">
        <p14:creationId xmlns:p14="http://schemas.microsoft.com/office/powerpoint/2010/main" val="1162704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userDrawn="1">
            <p:ph type="subTitle" idx="1"/>
          </p:nvPr>
        </p:nvSpPr>
        <p:spPr>
          <a:xfrm>
            <a:off x="925513" y="3518487"/>
            <a:ext cx="7250696" cy="1040870"/>
          </a:xfrm>
        </p:spPr>
        <p:txBody>
          <a:bodyPr lIns="0" tIns="0" rIns="0" bIns="0" anchor="t" anchorCtr="0">
            <a:noAutofit/>
          </a:bodyPr>
          <a:lstStyle>
            <a:lvl1pPr marL="0" indent="0" algn="l">
              <a:lnSpc>
                <a:spcPts val="2600"/>
              </a:lnSpc>
              <a:buNone/>
              <a:defRPr sz="2400" b="0" i="0">
                <a:ln>
                  <a:noFill/>
                </a:ln>
                <a:solidFill>
                  <a:srgbClr val="618091"/>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grpSp>
        <p:nvGrpSpPr>
          <p:cNvPr id="9" name="Group 8"/>
          <p:cNvGrpSpPr/>
          <p:nvPr userDrawn="1"/>
        </p:nvGrpSpPr>
        <p:grpSpPr>
          <a:xfrm>
            <a:off x="925513" y="3344039"/>
            <a:ext cx="7250695" cy="33867"/>
            <a:chOff x="1168400" y="4166292"/>
            <a:chExt cx="7250695" cy="33867"/>
          </a:xfrm>
        </p:grpSpPr>
        <p:cxnSp>
          <p:nvCxnSpPr>
            <p:cNvPr id="19" name="Straight Connector 18"/>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
        <p:nvSpPr>
          <p:cNvPr id="7" name="Text Placeholder 6"/>
          <p:cNvSpPr>
            <a:spLocks noGrp="1"/>
          </p:cNvSpPr>
          <p:nvPr>
            <p:ph type="body" sz="quarter" idx="10" hasCustomPrompt="1"/>
          </p:nvPr>
        </p:nvSpPr>
        <p:spPr>
          <a:xfrm>
            <a:off x="925513" y="5170488"/>
            <a:ext cx="7250112" cy="302207"/>
          </a:xfrm>
        </p:spPr>
        <p:txBody>
          <a:bodyPr/>
          <a:lstStyle>
            <a:lvl1pPr marL="0" indent="0">
              <a:spcAft>
                <a:spcPts val="0"/>
              </a:spcAft>
              <a:buNone/>
              <a:defRPr sz="1600" b="1" baseline="0">
                <a:solidFill>
                  <a:srgbClr val="850205"/>
                </a:solidFill>
              </a:defRPr>
            </a:lvl1pPr>
            <a:lvl2pPr marL="228600" indent="0">
              <a:buNone/>
              <a:defRPr sz="1600" b="1">
                <a:solidFill>
                  <a:srgbClr val="850205"/>
                </a:solidFill>
              </a:defRPr>
            </a:lvl2pPr>
            <a:lvl3pPr marL="457200" indent="0">
              <a:buNone/>
              <a:defRPr sz="1600" b="1">
                <a:solidFill>
                  <a:srgbClr val="850205"/>
                </a:solidFill>
              </a:defRPr>
            </a:lvl3pPr>
            <a:lvl4pPr marL="685800" indent="0">
              <a:buNone/>
              <a:defRPr sz="1600" b="1">
                <a:solidFill>
                  <a:srgbClr val="850205"/>
                </a:solidFill>
              </a:defRPr>
            </a:lvl4pPr>
            <a:lvl5pPr marL="914400" indent="0">
              <a:buNone/>
              <a:defRPr sz="1600" b="1">
                <a:solidFill>
                  <a:srgbClr val="850205"/>
                </a:solidFill>
              </a:defRPr>
            </a:lvl5pPr>
          </a:lstStyle>
          <a:p>
            <a:pPr lvl="0"/>
            <a:r>
              <a:rPr lang="en-US" dirty="0" smtClean="0"/>
              <a:t>AUTHOR NAME</a:t>
            </a:r>
          </a:p>
        </p:txBody>
      </p:sp>
      <p:sp>
        <p:nvSpPr>
          <p:cNvPr id="13" name="Text Placeholder 12"/>
          <p:cNvSpPr>
            <a:spLocks noGrp="1"/>
          </p:cNvSpPr>
          <p:nvPr>
            <p:ph type="body" sz="quarter" idx="11" hasCustomPrompt="1"/>
          </p:nvPr>
        </p:nvSpPr>
        <p:spPr>
          <a:xfrm>
            <a:off x="925513" y="5453841"/>
            <a:ext cx="7250112" cy="539750"/>
          </a:xfrm>
        </p:spPr>
        <p:txBody>
          <a:bodyPr/>
          <a:lstStyle>
            <a:lvl1pPr marL="0" indent="0">
              <a:buNone/>
              <a:defRPr sz="1600" i="1" baseline="0">
                <a:solidFill>
                  <a:srgbClr val="B5B5B5"/>
                </a:solidFill>
              </a:defRPr>
            </a:lvl1pPr>
            <a:lvl2pPr marL="228600" indent="0">
              <a:buNone/>
              <a:defRPr sz="1600" i="1">
                <a:solidFill>
                  <a:srgbClr val="B5B5B5"/>
                </a:solidFill>
              </a:defRPr>
            </a:lvl2pPr>
            <a:lvl3pPr marL="457200" indent="0">
              <a:buNone/>
              <a:defRPr sz="1600" i="1">
                <a:solidFill>
                  <a:srgbClr val="B5B5B5"/>
                </a:solidFill>
              </a:defRPr>
            </a:lvl3pPr>
            <a:lvl4pPr marL="685800" indent="0">
              <a:buNone/>
              <a:defRPr sz="1600" i="1">
                <a:solidFill>
                  <a:srgbClr val="B5B5B5"/>
                </a:solidFill>
              </a:defRPr>
            </a:lvl4pPr>
            <a:lvl5pPr marL="914400" indent="0">
              <a:buNone/>
              <a:defRPr sz="1600" i="1">
                <a:solidFill>
                  <a:srgbClr val="B5B5B5"/>
                </a:solidFill>
              </a:defRPr>
            </a:lvl5pPr>
          </a:lstStyle>
          <a:p>
            <a:pPr lvl="0"/>
            <a:r>
              <a:rPr lang="en-US" dirty="0" smtClean="0"/>
              <a:t>Author Affiliation</a:t>
            </a:r>
            <a:endParaRPr lang="en-US" dirty="0"/>
          </a:p>
        </p:txBody>
      </p:sp>
      <p:sp>
        <p:nvSpPr>
          <p:cNvPr id="5" name="Rectangle 4"/>
          <p:cNvSpPr/>
          <p:nvPr userDrawn="1"/>
        </p:nvSpPr>
        <p:spPr>
          <a:xfrm>
            <a:off x="0" y="117118"/>
            <a:ext cx="990599" cy="2811314"/>
          </a:xfrm>
          <a:prstGeom prst="rect">
            <a:avLst/>
          </a:prstGeom>
          <a:solidFill>
            <a:srgbClr val="FFFFFF"/>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userDrawn="1">
            <p:ph type="ctrTitle"/>
          </p:nvPr>
        </p:nvSpPr>
        <p:spPr>
          <a:xfrm>
            <a:off x="925513" y="1735071"/>
            <a:ext cx="7250695" cy="1362743"/>
          </a:xfrm>
          <a:ln>
            <a:noFill/>
          </a:ln>
        </p:spPr>
        <p:txBody>
          <a:bodyPr lIns="0" tIns="0" rIns="0" bIns="0" anchor="b" anchorCtr="0">
            <a:noAutofit/>
          </a:bodyPr>
          <a:lstStyle>
            <a:lvl1pPr algn="l">
              <a:lnSpc>
                <a:spcPts val="3400"/>
              </a:lnSpc>
              <a:defRPr sz="3200" b="0" i="0">
                <a:ln>
                  <a:noFill/>
                </a:ln>
                <a:solidFill>
                  <a:schemeClr val="accent3"/>
                </a:solidFill>
                <a:latin typeface="Helvetica"/>
                <a:cs typeface="Helvetica"/>
              </a:defRPr>
            </a:lvl1pPr>
          </a:lstStyle>
          <a:p>
            <a:r>
              <a:rPr lang="en-US" dirty="0" smtClean="0"/>
              <a:t>Click to edit Master title style</a:t>
            </a:r>
            <a:endParaRPr lang="en-US" dirty="0"/>
          </a:p>
        </p:txBody>
      </p:sp>
    </p:spTree>
    <p:extLst>
      <p:ext uri="{BB962C8B-B14F-4D97-AF65-F5344CB8AC3E}">
        <p14:creationId xmlns:p14="http://schemas.microsoft.com/office/powerpoint/2010/main" val="42609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Bullet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1637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Content Two Colum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405847" y="1847153"/>
            <a:ext cx="3771900" cy="4378108"/>
          </a:xfrm>
        </p:spPr>
        <p:txBody>
          <a:bodyPr anchor="t" anchorCtr="0"/>
          <a:lstStyle>
            <a:lvl1pPr>
              <a:lnSpc>
                <a:spcPct val="100000"/>
              </a:lnSpc>
              <a:defRPr sz="2400">
                <a:solidFill>
                  <a:srgbClr val="535353"/>
                </a:solidFill>
              </a:defRPr>
            </a:lvl1pPr>
            <a:lvl2pPr>
              <a:lnSpc>
                <a:spcPct val="100000"/>
              </a:lnSpc>
              <a:defRPr sz="2000">
                <a:solidFill>
                  <a:srgbClr val="535353"/>
                </a:solidFill>
              </a:defRPr>
            </a:lvl2pPr>
            <a:lvl3pPr>
              <a:lnSpc>
                <a:spcPct val="100000"/>
              </a:lnSpc>
              <a:defRPr sz="2000">
                <a:solidFill>
                  <a:srgbClr val="535353"/>
                </a:solidFill>
              </a:defRPr>
            </a:lvl3pPr>
            <a:lvl4pPr>
              <a:lnSpc>
                <a:spcPct val="100000"/>
              </a:lnSpc>
              <a:defRPr sz="2000">
                <a:solidFill>
                  <a:srgbClr val="535353"/>
                </a:solidFill>
              </a:defRPr>
            </a:lvl4pPr>
            <a:lvl5pPr>
              <a:lnSpc>
                <a:spcPct val="100000"/>
              </a:lnSpc>
              <a:defRPr sz="2000">
                <a:solidFill>
                  <a:srgbClr val="53535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76838339-A875-5E45-AB3F-AAABD270346A}" type="datetime1">
              <a:rPr lang="en-US" smtClean="0"/>
              <a:t>2/10/16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3285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Content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3"/>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sz="half" idx="1"/>
          </p:nvPr>
        </p:nvSpPr>
        <p:spPr>
          <a:xfrm>
            <a:off x="465996" y="1847153"/>
            <a:ext cx="3771900" cy="4378108"/>
          </a:xfrm>
        </p:spPr>
        <p:txBody>
          <a:bodyPr anchor="t" anchorCtr="0"/>
          <a:lstStyle>
            <a:lvl1pPr>
              <a:lnSpc>
                <a:spcPct val="100000"/>
              </a:lnSpc>
              <a:defRPr sz="2400">
                <a:solidFill>
                  <a:schemeClr val="accent3"/>
                </a:solidFill>
              </a:defRPr>
            </a:lvl1pPr>
            <a:lvl2pPr>
              <a:lnSpc>
                <a:spcPct val="100000"/>
              </a:lnSpc>
              <a:defRPr sz="2000">
                <a:solidFill>
                  <a:schemeClr val="accent3"/>
                </a:solidFill>
              </a:defRPr>
            </a:lvl2pPr>
            <a:lvl3pPr>
              <a:lnSpc>
                <a:spcPct val="100000"/>
              </a:lnSpc>
              <a:defRPr sz="2000">
                <a:solidFill>
                  <a:schemeClr val="accent3"/>
                </a:solidFill>
              </a:defRPr>
            </a:lvl3pPr>
            <a:lvl4pPr>
              <a:lnSpc>
                <a:spcPct val="100000"/>
              </a:lnSpc>
              <a:defRPr sz="2000">
                <a:solidFill>
                  <a:schemeClr val="accent3"/>
                </a:solidFill>
              </a:defRPr>
            </a:lvl4pPr>
            <a:lvl5pPr>
              <a:lnSpc>
                <a:spcPct val="100000"/>
              </a:lnSpc>
              <a:defRPr sz="2000">
                <a:solidFill>
                  <a:schemeClr val="accent3"/>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956618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5" name="Text Placeholder 4"/>
          <p:cNvSpPr>
            <a:spLocks noGrp="1"/>
          </p:cNvSpPr>
          <p:nvPr>
            <p:ph type="body" sz="quarter" idx="3"/>
          </p:nvPr>
        </p:nvSpPr>
        <p:spPr>
          <a:xfrm>
            <a:off x="4405847"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405847"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fld id="{A73F672F-A5FB-5745-934A-1BF51CA5539C}" type="datetime1">
              <a:rPr lang="en-US" smtClean="0"/>
              <a:t>2/10/16</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7E276FA-8F89-B34D-A726-BE3FA1F8DD97}" type="slidenum">
              <a:rPr lang="en-US" smtClean="0"/>
              <a:t>‹#›</a:t>
            </a:fld>
            <a:endParaRPr lang="en-US" dirty="0"/>
          </a:p>
        </p:txBody>
      </p: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54164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with Room for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Picture Placeholder 10"/>
          <p:cNvSpPr>
            <a:spLocks noGrp="1"/>
          </p:cNvSpPr>
          <p:nvPr>
            <p:ph type="pic" sz="quarter" idx="13"/>
          </p:nvPr>
        </p:nvSpPr>
        <p:spPr>
          <a:xfrm>
            <a:off x="4405847" y="1846263"/>
            <a:ext cx="3771900" cy="4368800"/>
          </a:xfrm>
        </p:spPr>
        <p:txBody>
          <a:bodyPr/>
          <a:lstStyle/>
          <a:p>
            <a:endParaRPr lang="en-US"/>
          </a:p>
        </p:txBody>
      </p:sp>
      <p:sp>
        <p:nvSpPr>
          <p:cNvPr id="9" name="Rectangle 8"/>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
        <p:nvSpPr>
          <p:cNvPr id="6" name="Text Placeholder 2"/>
          <p:cNvSpPr>
            <a:spLocks noGrp="1"/>
          </p:cNvSpPr>
          <p:nvPr>
            <p:ph type="body" idx="1"/>
          </p:nvPr>
        </p:nvSpPr>
        <p:spPr>
          <a:xfrm>
            <a:off x="465996" y="1845932"/>
            <a:ext cx="3771900" cy="639762"/>
          </a:xfrm>
        </p:spPr>
        <p:txBody>
          <a:bodyPr anchor="t" anchorCtr="0"/>
          <a:lstStyle>
            <a:lvl1pPr marL="0" indent="0">
              <a:lnSpc>
                <a:spcPts val="2600"/>
              </a:lnSpc>
              <a:buNone/>
              <a:defRPr sz="2400" b="0">
                <a:solidFill>
                  <a:srgbClr val="61809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7" name="Content Placeholder 3"/>
          <p:cNvSpPr>
            <a:spLocks noGrp="1"/>
          </p:cNvSpPr>
          <p:nvPr>
            <p:ph sz="half" idx="2"/>
          </p:nvPr>
        </p:nvSpPr>
        <p:spPr>
          <a:xfrm>
            <a:off x="465996" y="2485694"/>
            <a:ext cx="3771900" cy="3739567"/>
          </a:xfrm>
        </p:spPr>
        <p:txBody>
          <a:bodyPr anchor="t" anchorCtr="0"/>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18908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5847" y="1852566"/>
            <a:ext cx="3784820" cy="4372695"/>
          </a:xfrm>
        </p:spPr>
        <p:txBody>
          <a:bodyPr anchor="t" anchorCtr="0">
            <a:noAutofit/>
          </a:bodyPr>
          <a:lstStyle>
            <a:lvl1pPr>
              <a:lnSpc>
                <a:spcPct val="100000"/>
              </a:lnSpc>
              <a:defRPr sz="2000"/>
            </a:lvl1pPr>
            <a:lvl2pPr>
              <a:lnSpc>
                <a:spcPct val="100000"/>
              </a:lnSpc>
              <a:defRPr sz="1600"/>
            </a:lvl2pPr>
            <a:lvl3pPr>
              <a:lnSpc>
                <a:spcPct val="100000"/>
              </a:lnSpc>
              <a:defRPr sz="1600"/>
            </a:lvl3pPr>
            <a:lvl4pPr>
              <a:lnSpc>
                <a:spcPct val="100000"/>
              </a:lnSpc>
              <a:defRPr sz="1600"/>
            </a:lvl4pPr>
            <a:lvl5pPr>
              <a:lnSpc>
                <a:spcPct val="100000"/>
              </a:lnSpc>
              <a:defRPr sz="16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p:txBody>
          <a:bodyPr/>
          <a:lstStyle/>
          <a:p>
            <a:fld id="{6AFE6A63-5EBE-3E48-B0AE-DF655A1ECE76}" type="datetime1">
              <a:rPr lang="en-US" smtClean="0"/>
              <a:t>2/10/16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040745" y="310163"/>
            <a:ext cx="7646054" cy="990106"/>
          </a:xfrm>
        </p:spPr>
        <p:txBody>
          <a:bodyPr anchor="b">
            <a:noAutofit/>
          </a:bodyPr>
          <a:lstStyle>
            <a:lvl1pPr algn="l">
              <a:defRPr sz="3200" b="0"/>
            </a:lvl1pPr>
          </a:lstStyle>
          <a:p>
            <a:r>
              <a:rPr lang="en-US" dirty="0" smtClean="0"/>
              <a:t>Click to edit Master title style</a:t>
            </a:r>
            <a:endParaRPr lang="en-US" dirty="0"/>
          </a:p>
        </p:txBody>
      </p:sp>
      <p:sp>
        <p:nvSpPr>
          <p:cNvPr id="4" name="Text Placeholder 3"/>
          <p:cNvSpPr>
            <a:spLocks noGrp="1"/>
          </p:cNvSpPr>
          <p:nvPr>
            <p:ph type="body" sz="half" idx="2"/>
          </p:nvPr>
        </p:nvSpPr>
        <p:spPr>
          <a:xfrm>
            <a:off x="465996" y="1852566"/>
            <a:ext cx="3771900" cy="4372695"/>
          </a:xfrm>
        </p:spPr>
        <p:txBody>
          <a:bodyPr anchor="t" anchorCtr="0">
            <a:noAutofit/>
          </a:bodyPr>
          <a:lstStyle>
            <a:lvl1pPr marL="0" indent="0">
              <a:lnSpc>
                <a:spcPts val="2600"/>
              </a:lnSpc>
              <a:buNone/>
              <a:defRPr sz="2400">
                <a:solidFill>
                  <a:srgbClr val="61809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Tree>
    <p:extLst>
      <p:ext uri="{BB962C8B-B14F-4D97-AF65-F5344CB8AC3E}">
        <p14:creationId xmlns:p14="http://schemas.microsoft.com/office/powerpoint/2010/main" val="307405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465997" y="6012887"/>
            <a:ext cx="7719644" cy="212373"/>
          </a:xfrm>
        </p:spPr>
        <p:txBody>
          <a:bodyPr anchor="t" anchorCtr="0"/>
          <a:lstStyle>
            <a:lvl1pPr marL="0" indent="0" algn="ctr">
              <a:buNone/>
              <a:defRPr sz="800" i="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4A019F0C-9D18-B54A-9AC9-18AA74EDB034}" type="datetime1">
              <a:rPr lang="en-US" smtClean="0"/>
              <a:t>2/10/16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E276FA-8F89-B34D-A726-BE3FA1F8DD97}" type="slidenum">
              <a:rPr lang="en-US" smtClean="0"/>
              <a:t>‹#›</a:t>
            </a:fld>
            <a:endParaRPr lang="en-US"/>
          </a:p>
        </p:txBody>
      </p:sp>
      <p:cxnSp>
        <p:nvCxnSpPr>
          <p:cNvPr id="11" name="Straight Connector 10"/>
          <p:cNvCxnSpPr/>
          <p:nvPr userDrawn="1"/>
        </p:nvCxnSpPr>
        <p:spPr>
          <a:xfrm>
            <a:off x="465997" y="1849098"/>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65997" y="5899372"/>
            <a:ext cx="7719644"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65997" y="1849098"/>
            <a:ext cx="7719644" cy="405027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p:nvPr>
        </p:nvSpPr>
        <p:spPr>
          <a:xfrm>
            <a:off x="987825" y="310162"/>
            <a:ext cx="7698974" cy="990107"/>
          </a:xfrm>
        </p:spPr>
        <p:txBody>
          <a:bodyPr anchor="b">
            <a:noAutofit/>
          </a:bodyPr>
          <a:lstStyle>
            <a:lvl1pPr algn="l">
              <a:defRPr sz="3200" b="0"/>
            </a:lvl1pPr>
          </a:lstStyle>
          <a:p>
            <a:r>
              <a:rPr lang="en-US" dirty="0" smtClean="0"/>
              <a:t>Click to edit Master title style</a:t>
            </a:r>
            <a:endParaRPr lang="en-US" dirty="0"/>
          </a:p>
        </p:txBody>
      </p:sp>
    </p:spTree>
    <p:extLst>
      <p:ext uri="{BB962C8B-B14F-4D97-AF65-F5344CB8AC3E}">
        <p14:creationId xmlns:p14="http://schemas.microsoft.com/office/powerpoint/2010/main" val="30222259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ig Horizont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cxnSp>
        <p:nvCxnSpPr>
          <p:cNvPr id="17" name="Straight Connector 16"/>
          <p:cNvCxnSpPr/>
          <p:nvPr userDrawn="1"/>
        </p:nvCxnSpPr>
        <p:spPr>
          <a:xfrm>
            <a:off x="466984" y="1602129"/>
            <a:ext cx="7708699"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Picture Placeholder 2"/>
          <p:cNvSpPr>
            <a:spLocks noGrp="1"/>
          </p:cNvSpPr>
          <p:nvPr>
            <p:ph type="pic" idx="1"/>
          </p:nvPr>
        </p:nvSpPr>
        <p:spPr>
          <a:xfrm>
            <a:off x="466984" y="1611265"/>
            <a:ext cx="7710763" cy="48626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6" name="Title 5"/>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61728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g Vertical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6"/>
          <p:cNvSpPr>
            <a:spLocks noGrp="1"/>
          </p:cNvSpPr>
          <p:nvPr>
            <p:ph type="pic" sz="quarter" idx="13"/>
          </p:nvPr>
        </p:nvSpPr>
        <p:spPr>
          <a:xfrm>
            <a:off x="3075153" y="1600315"/>
            <a:ext cx="4157625" cy="4876800"/>
          </a:xfrm>
        </p:spPr>
        <p:txBody>
          <a:bodyPr/>
          <a:lstStyle/>
          <a:p>
            <a:endParaRPr lang="en-US" dirty="0"/>
          </a:p>
        </p:txBody>
      </p:sp>
      <p:cxnSp>
        <p:nvCxnSpPr>
          <p:cNvPr id="8" name="Straight Connector 7"/>
          <p:cNvCxnSpPr/>
          <p:nvPr userDrawn="1"/>
        </p:nvCxnSpPr>
        <p:spPr>
          <a:xfrm flipV="1">
            <a:off x="3067812" y="1600199"/>
            <a:ext cx="7341"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flipV="1">
            <a:off x="7223895" y="1600199"/>
            <a:ext cx="8882" cy="4876916"/>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637859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
        <p:cNvGrpSpPr/>
        <p:nvPr/>
      </p:nvGrpSpPr>
      <p:grpSpPr>
        <a:xfrm>
          <a:off x="0" y="0"/>
          <a:ext cx="0" cy="0"/>
          <a:chOff x="0" y="0"/>
          <a:chExt cx="0" cy="0"/>
        </a:xfrm>
      </p:grpSpPr>
    </p:spTree>
    <p:extLst>
      <p:ext uri="{BB962C8B-B14F-4D97-AF65-F5344CB8AC3E}">
        <p14:creationId xmlns:p14="http://schemas.microsoft.com/office/powerpoint/2010/main" val="3333835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spTree>
    <p:extLst>
      <p:ext uri="{BB962C8B-B14F-4D97-AF65-F5344CB8AC3E}">
        <p14:creationId xmlns:p14="http://schemas.microsoft.com/office/powerpoint/2010/main" val="116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19720" y="1847153"/>
            <a:ext cx="7110947" cy="4379976"/>
          </a:xfrm>
        </p:spPr>
        <p:txBody>
          <a:bodyPr/>
          <a:lstStyle>
            <a:lvl1pPr>
              <a:lnSpc>
                <a:spcPct val="100000"/>
              </a:lnSpc>
              <a:defRPr>
                <a:solidFill>
                  <a:schemeClr val="accent2"/>
                </a:solidFill>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43540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mall Numbered Content">
    <p:spTree>
      <p:nvGrpSpPr>
        <p:cNvPr id="1" name=""/>
        <p:cNvGrpSpPr/>
        <p:nvPr/>
      </p:nvGrpSpPr>
      <p:grpSpPr>
        <a:xfrm>
          <a:off x="0" y="0"/>
          <a:ext cx="0" cy="0"/>
          <a:chOff x="0" y="0"/>
          <a:chExt cx="0" cy="0"/>
        </a:xfrm>
      </p:grpSpPr>
      <p:sp>
        <p:nvSpPr>
          <p:cNvPr id="2" name="Title 1"/>
          <p:cNvSpPr>
            <a:spLocks noGrp="1"/>
          </p:cNvSpPr>
          <p:nvPr>
            <p:ph type="title"/>
          </p:nvPr>
        </p:nvSpPr>
        <p:spPr>
          <a:xfrm>
            <a:off x="970186" y="310162"/>
            <a:ext cx="6264387" cy="990107"/>
          </a:xfr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342900" indent="-342900">
              <a:lnSpc>
                <a:spcPct val="100000"/>
              </a:lnSpc>
              <a:spcAft>
                <a:spcPts val="400"/>
              </a:spcAft>
              <a:buClr>
                <a:schemeClr val="accent2"/>
              </a:buClr>
              <a:buFont typeface="+mj-ea"/>
              <a:buAutoNum type="circleNumDbPlain"/>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577000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6" name="Content Placeholder 2"/>
          <p:cNvSpPr>
            <a:spLocks noGrp="1"/>
          </p:cNvSpPr>
          <p:nvPr>
            <p:ph idx="1"/>
          </p:nvPr>
        </p:nvSpPr>
        <p:spPr>
          <a:xfrm>
            <a:off x="1181863" y="1847153"/>
            <a:ext cx="6995884" cy="4379976"/>
          </a:xfrm>
        </p:spPr>
        <p:txBody>
          <a:bodyPr/>
          <a:lstStyle>
            <a:lvl1pPr marL="285750" indent="-285750">
              <a:lnSpc>
                <a:spcPct val="100000"/>
              </a:lnSpc>
              <a:spcAft>
                <a:spcPts val="400"/>
              </a:spcAft>
              <a:buClr>
                <a:schemeClr val="accent2"/>
              </a:buClr>
              <a:buFont typeface="Arial"/>
              <a:buChar char="•"/>
              <a:defRPr sz="1400">
                <a:solidFill>
                  <a:schemeClr val="accent2"/>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2995951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25512" y="3230762"/>
            <a:ext cx="7250696" cy="1362075"/>
          </a:xfrm>
        </p:spPr>
        <p:txBody>
          <a:bodyPr anchor="t">
            <a:noAutofit/>
          </a:bodyPr>
          <a:lstStyle>
            <a:lvl1pPr algn="l">
              <a:defRPr sz="3200" b="0" cap="none">
                <a:solidFill>
                  <a:schemeClr val="accent3"/>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25512" y="1730575"/>
            <a:ext cx="7250695" cy="1169457"/>
          </a:xfrm>
        </p:spPr>
        <p:txBody>
          <a:bodyPr anchor="b">
            <a:noAutofit/>
          </a:bodyPr>
          <a:lstStyle>
            <a:lvl1pPr marL="0" indent="0">
              <a:buNone/>
              <a:defRPr sz="240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111EEF3B-ABF2-AA4E-9E24-0C6256942674}" type="datetime1">
              <a:rPr lang="en-US" smtClean="0"/>
              <a:t>2/10/16</a:t>
            </a:fld>
            <a:endParaRPr lang="en-US"/>
          </a:p>
        </p:txBody>
      </p:sp>
      <p:sp>
        <p:nvSpPr>
          <p:cNvPr id="6" name="Slide Number Placeholder 5"/>
          <p:cNvSpPr>
            <a:spLocks noGrp="1"/>
          </p:cNvSpPr>
          <p:nvPr>
            <p:ph type="sldNum" sz="quarter" idx="12"/>
          </p:nvPr>
        </p:nvSpPr>
        <p:spPr/>
        <p:txBody>
          <a:bodyPr/>
          <a:lstStyle/>
          <a:p>
            <a:fld id="{17E276FA-8F89-B34D-A726-BE3FA1F8DD97}" type="slidenum">
              <a:rPr lang="en-US" smtClean="0"/>
              <a:t>‹#›</a:t>
            </a:fld>
            <a:endParaRPr lang="en-US" dirty="0"/>
          </a:p>
        </p:txBody>
      </p:sp>
      <p:grpSp>
        <p:nvGrpSpPr>
          <p:cNvPr id="31" name="Group 30"/>
          <p:cNvGrpSpPr/>
          <p:nvPr userDrawn="1"/>
        </p:nvGrpSpPr>
        <p:grpSpPr>
          <a:xfrm>
            <a:off x="925512" y="2953439"/>
            <a:ext cx="7250695" cy="33867"/>
            <a:chOff x="1168400" y="4166292"/>
            <a:chExt cx="7250695" cy="33867"/>
          </a:xfrm>
        </p:grpSpPr>
        <p:cxnSp>
          <p:nvCxnSpPr>
            <p:cNvPr id="32" name="Straight Connector 31"/>
            <p:cNvCxnSpPr/>
            <p:nvPr userDrawn="1"/>
          </p:nvCxnSpPr>
          <p:spPr>
            <a:xfrm>
              <a:off x="1168400" y="4166292"/>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a:off x="1168400" y="4200159"/>
              <a:ext cx="7250695" cy="0"/>
            </a:xfrm>
            <a:prstGeom prst="line">
              <a:avLst/>
            </a:prstGeom>
            <a:ln w="3175">
              <a:solidFill>
                <a:schemeClr val="accent4"/>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5591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mall Number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9" name="Content Placeholder 2"/>
          <p:cNvSpPr>
            <a:spLocks noGrp="1"/>
          </p:cNvSpPr>
          <p:nvPr>
            <p:ph idx="14"/>
          </p:nvPr>
        </p:nvSpPr>
        <p:spPr>
          <a:xfrm>
            <a:off x="440584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6" name="Rectangle 5"/>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29430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Numbered One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7" name="Picture Placeholder 10"/>
          <p:cNvSpPr>
            <a:spLocks noGrp="1"/>
          </p:cNvSpPr>
          <p:nvPr>
            <p:ph type="pic" sz="quarter" idx="14"/>
          </p:nvPr>
        </p:nvSpPr>
        <p:spPr>
          <a:xfrm>
            <a:off x="4405847" y="1846263"/>
            <a:ext cx="3771900" cy="4368800"/>
          </a:xfrm>
        </p:spPr>
        <p:txBody>
          <a:bodyPr/>
          <a:lstStyle/>
          <a:p>
            <a:endParaRPr lang="en-US"/>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Content Placeholder 2"/>
          <p:cNvSpPr>
            <a:spLocks noGrp="1"/>
          </p:cNvSpPr>
          <p:nvPr>
            <p:ph idx="13"/>
          </p:nvPr>
        </p:nvSpPr>
        <p:spPr>
          <a:xfrm>
            <a:off x="465997" y="1847153"/>
            <a:ext cx="3771900" cy="4379976"/>
          </a:xfrm>
        </p:spPr>
        <p:txBody>
          <a:bodyPr/>
          <a:lstStyle>
            <a:lvl1pPr marL="342900" indent="-342900">
              <a:lnSpc>
                <a:spcPct val="100000"/>
              </a:lnSpc>
              <a:spcAft>
                <a:spcPts val="400"/>
              </a:spcAft>
              <a:buClr>
                <a:schemeClr val="accent2"/>
              </a:buClr>
              <a:buFont typeface="+mj-ea"/>
              <a:buAutoNum type="circleNumDbPlain"/>
              <a:defRPr sz="1400">
                <a:solidFill>
                  <a:srgbClr val="618091"/>
                </a:solidFill>
              </a:defRPr>
            </a:lvl1pPr>
            <a:lvl2pPr marL="0" indent="0">
              <a:lnSpc>
                <a:spcPct val="100000"/>
              </a:lnSpc>
              <a:spcAft>
                <a:spcPts val="400"/>
              </a:spcAft>
              <a:buNone/>
              <a:defRPr sz="1400"/>
            </a:lvl2pPr>
            <a:lvl3pPr marL="594360">
              <a:lnSpc>
                <a:spcPct val="100000"/>
              </a:lnSpc>
              <a:spcAft>
                <a:spcPts val="400"/>
              </a:spcAft>
              <a:defRPr sz="1400"/>
            </a:lvl3pPr>
            <a:lvl4pPr marL="822960">
              <a:lnSpc>
                <a:spcPct val="100000"/>
              </a:lnSpc>
              <a:spcAft>
                <a:spcPts val="400"/>
              </a:spcAft>
              <a:defRPr sz="1400"/>
            </a:lvl4pPr>
            <a:lvl5pPr marL="1097280">
              <a:lnSpc>
                <a:spcPct val="100000"/>
              </a:lnSpc>
              <a:spcAft>
                <a:spcPts val="400"/>
              </a:spcAft>
              <a:defRPr sz="1400"/>
            </a:lvl5pPr>
            <a:lvl6pPr marL="1371600">
              <a:buClr>
                <a:schemeClr val="accent4"/>
              </a:buClr>
              <a:defRPr sz="1400">
                <a:solidFill>
                  <a:schemeClr val="accent3"/>
                </a:solidFill>
                <a:latin typeface="Helvetica"/>
                <a:cs typeface="Helvetica"/>
              </a:defRPr>
            </a:lvl6p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Tree>
    <p:extLst>
      <p:ext uri="{BB962C8B-B14F-4D97-AF65-F5344CB8AC3E}">
        <p14:creationId xmlns:p14="http://schemas.microsoft.com/office/powerpoint/2010/main" val="108532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Bulleted Two Column">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a:t>
            </a:fld>
            <a:endParaRPr lang="en-US" dirty="0"/>
          </a:p>
        </p:txBody>
      </p:sp>
      <p:sp>
        <p:nvSpPr>
          <p:cNvPr id="11" name="Content Placeholder 3"/>
          <p:cNvSpPr>
            <a:spLocks noGrp="1"/>
          </p:cNvSpPr>
          <p:nvPr>
            <p:ph sz="half" idx="2"/>
          </p:nvPr>
        </p:nvSpPr>
        <p:spPr>
          <a:xfrm>
            <a:off x="4405847" y="1837151"/>
            <a:ext cx="3771900"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Rectangle 7"/>
          <p:cNvSpPr/>
          <p:nvPr userDrawn="1"/>
        </p:nvSpPr>
        <p:spPr>
          <a:xfrm>
            <a:off x="465997" y="952623"/>
            <a:ext cx="715866" cy="1940527"/>
          </a:xfrm>
          <a:prstGeom prst="rect">
            <a:avLst/>
          </a:prstGeom>
          <a:solidFill>
            <a:schemeClr val="bg1"/>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Click to edit Master title style</a:t>
            </a:r>
            <a:endParaRPr lang="en-US" dirty="0"/>
          </a:p>
        </p:txBody>
      </p:sp>
      <p:sp>
        <p:nvSpPr>
          <p:cNvPr id="10" name="Content Placeholder 2"/>
          <p:cNvSpPr>
            <a:spLocks noGrp="1"/>
          </p:cNvSpPr>
          <p:nvPr>
            <p:ph sz="half" idx="1"/>
          </p:nvPr>
        </p:nvSpPr>
        <p:spPr>
          <a:xfrm>
            <a:off x="461920" y="1847153"/>
            <a:ext cx="3775976" cy="4378108"/>
          </a:xfrm>
        </p:spPr>
        <p:txBody>
          <a:bodyPr anchor="t" anchorCtr="0"/>
          <a:lstStyle>
            <a:lvl1pPr>
              <a:lnSpc>
                <a:spcPct val="100000"/>
              </a:lnSpc>
              <a:spcAft>
                <a:spcPts val="400"/>
              </a:spcAft>
              <a:defRPr sz="1400">
                <a:solidFill>
                  <a:srgbClr val="618091"/>
                </a:solidFill>
              </a:defRPr>
            </a:lvl1pPr>
            <a:lvl2pPr>
              <a:lnSpc>
                <a:spcPct val="100000"/>
              </a:lnSpc>
              <a:spcAft>
                <a:spcPts val="400"/>
              </a:spcAft>
              <a:defRPr sz="1400"/>
            </a:lvl2pPr>
            <a:lvl3pPr>
              <a:lnSpc>
                <a:spcPct val="100000"/>
              </a:lnSpc>
              <a:spcAft>
                <a:spcPts val="400"/>
              </a:spcAft>
              <a:defRPr sz="1400"/>
            </a:lvl3pPr>
            <a:lvl4pPr>
              <a:lnSpc>
                <a:spcPct val="100000"/>
              </a:lnSpc>
              <a:spcAft>
                <a:spcPts val="400"/>
              </a:spcAft>
              <a:defRPr sz="1400"/>
            </a:lvl4pPr>
            <a:lvl5pPr>
              <a:lnSpc>
                <a:spcPct val="100000"/>
              </a:lnSpc>
              <a:spcAft>
                <a:spcPts val="400"/>
              </a:spcAft>
              <a:defRPr sz="1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190923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22"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1631620"/>
            <a:ext cx="9144000" cy="4874890"/>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0" y="1"/>
            <a:ext cx="9144000" cy="647711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userDrawn="1">
            <p:ph type="title"/>
          </p:nvPr>
        </p:nvSpPr>
        <p:spPr>
          <a:xfrm>
            <a:off x="954132" y="310162"/>
            <a:ext cx="6280441" cy="990107"/>
          </a:xfrm>
          <a:prstGeom prst="rect">
            <a:avLst/>
          </a:prstGeom>
        </p:spPr>
        <p:txBody>
          <a:bodyPr vert="horz" lIns="0" tIns="0" rIns="0" bIns="45720" rtlCol="0" anchor="b" anchorCtr="0">
            <a:noAutofit/>
          </a:bodyPr>
          <a:lstStyle/>
          <a:p>
            <a:r>
              <a:rPr lang="en-US" dirty="0" smtClean="0"/>
              <a:t>Click to edit Master title style</a:t>
            </a:r>
            <a:endParaRPr lang="en-US" dirty="0"/>
          </a:p>
        </p:txBody>
      </p:sp>
      <p:sp>
        <p:nvSpPr>
          <p:cNvPr id="3" name="Text Placeholder 2"/>
          <p:cNvSpPr>
            <a:spLocks noGrp="1"/>
          </p:cNvSpPr>
          <p:nvPr userDrawn="1">
            <p:ph type="body" idx="1"/>
          </p:nvPr>
        </p:nvSpPr>
        <p:spPr>
          <a:xfrm>
            <a:off x="1128943" y="1847153"/>
            <a:ext cx="7048804" cy="4379976"/>
          </a:xfrm>
          <a:prstGeom prst="rect">
            <a:avLst/>
          </a:prstGeom>
        </p:spPr>
        <p:txBody>
          <a:bodyPr vert="horz" lIns="0" tIns="0" rIns="0" bIns="45720" rtlCol="0" anchor="t" anchorCtr="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userDrawn="1">
            <p:ph type="dt" sz="half" idx="2"/>
          </p:nvPr>
        </p:nvSpPr>
        <p:spPr>
          <a:xfrm>
            <a:off x="8348677" y="6012887"/>
            <a:ext cx="667406" cy="202372"/>
          </a:xfrm>
          <a:prstGeom prst="rect">
            <a:avLst/>
          </a:prstGeom>
        </p:spPr>
        <p:txBody>
          <a:bodyPr vert="horz" lIns="0" tIns="0" rIns="0" bIns="0" rtlCol="0" anchor="b" anchorCtr="0">
            <a:noAutofit/>
          </a:bodyPr>
          <a:lstStyle>
            <a:lvl1pPr algn="ctr">
              <a:defRPr sz="800" b="0" i="0">
                <a:solidFill>
                  <a:srgbClr val="618091"/>
                </a:solidFill>
                <a:latin typeface="Helvetica"/>
                <a:cs typeface="Helvetica"/>
              </a:defRPr>
            </a:lvl1pPr>
          </a:lstStyle>
          <a:p>
            <a:fld id="{FA3C144B-2939-9A49-B014-915EC3E81866}" type="datetime1">
              <a:rPr lang="en-US" smtClean="0"/>
              <a:pPr/>
              <a:t>2/10/16</a:t>
            </a:fld>
            <a:endParaRPr lang="en-US" dirty="0"/>
          </a:p>
        </p:txBody>
      </p:sp>
      <p:sp>
        <p:nvSpPr>
          <p:cNvPr id="5" name="Footer Placeholder 4"/>
          <p:cNvSpPr>
            <a:spLocks noGrp="1"/>
          </p:cNvSpPr>
          <p:nvPr userDrawn="1">
            <p:ph type="ftr" sz="quarter" idx="3"/>
          </p:nvPr>
        </p:nvSpPr>
        <p:spPr>
          <a:xfrm>
            <a:off x="465996" y="6588598"/>
            <a:ext cx="7711751" cy="172329"/>
          </a:xfrm>
          <a:prstGeom prst="rect">
            <a:avLst/>
          </a:prstGeom>
        </p:spPr>
        <p:txBody>
          <a:bodyPr vert="horz" lIns="0" tIns="0" rIns="0" bIns="0" rtlCol="0" anchor="t" anchorCtr="0">
            <a:noAutofit/>
          </a:bodyPr>
          <a:lstStyle>
            <a:lvl1pPr algn="l">
              <a:defRPr sz="800" b="0" i="1">
                <a:solidFill>
                  <a:schemeClr val="accent2"/>
                </a:solidFill>
                <a:latin typeface="Helvetica"/>
                <a:cs typeface="Helvetica"/>
              </a:defRPr>
            </a:lvl1pPr>
          </a:lstStyle>
          <a:p>
            <a:endParaRPr lang="en-US" dirty="0"/>
          </a:p>
        </p:txBody>
      </p:sp>
      <p:sp>
        <p:nvSpPr>
          <p:cNvPr id="6" name="Slide Number Placeholder 5"/>
          <p:cNvSpPr>
            <a:spLocks noGrp="1"/>
          </p:cNvSpPr>
          <p:nvPr userDrawn="1">
            <p:ph type="sldNum" sz="quarter" idx="4"/>
          </p:nvPr>
        </p:nvSpPr>
        <p:spPr>
          <a:xfrm>
            <a:off x="8348677" y="5635665"/>
            <a:ext cx="667406" cy="514261"/>
          </a:xfrm>
          <a:prstGeom prst="rect">
            <a:avLst/>
          </a:prstGeom>
        </p:spPr>
        <p:txBody>
          <a:bodyPr vert="horz" lIns="0" tIns="0" rIns="0" bIns="0" rtlCol="0" anchor="b" anchorCtr="0">
            <a:noAutofit/>
          </a:bodyPr>
          <a:lstStyle>
            <a:lvl1pPr algn="ctr">
              <a:defRPr sz="4000" b="0" i="0" kern="1200" spc="-500">
                <a:solidFill>
                  <a:schemeClr val="accent5"/>
                </a:solidFill>
                <a:latin typeface="Helvetica"/>
                <a:cs typeface="Helvetica"/>
              </a:defRPr>
            </a:lvl1pPr>
          </a:lstStyle>
          <a:p>
            <a:fld id="{17E276FA-8F89-B34D-A726-BE3FA1F8DD97}" type="slidenum">
              <a:rPr lang="en-US" smtClean="0"/>
              <a:pPr/>
              <a:t>‹#›</a:t>
            </a:fld>
            <a:endParaRPr lang="en-US" dirty="0"/>
          </a:p>
        </p:txBody>
      </p:sp>
      <p:sp>
        <p:nvSpPr>
          <p:cNvPr id="8" name="Rectangle 7"/>
          <p:cNvSpPr/>
          <p:nvPr userDrawn="1"/>
        </p:nvSpPr>
        <p:spPr>
          <a:xfrm>
            <a:off x="0" y="0"/>
            <a:ext cx="7225778" cy="102485"/>
          </a:xfrm>
          <a:prstGeom prst="rect">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1" name="Picture 10" descr="HCII-logo.png"/>
          <p:cNvPicPr>
            <a:picLocks noChangeAspect="1"/>
          </p:cNvPicPr>
          <p:nvPr userDrawn="1"/>
        </p:nvPicPr>
        <p:blipFill>
          <a:blip r:embed="rId21">
            <a:extLst>
              <a:ext uri="{28A0092B-C50C-407E-A947-70E740481C1C}">
                <a14:useLocalDpi xmlns:a14="http://schemas.microsoft.com/office/drawing/2010/main" val="0"/>
              </a:ext>
            </a:extLst>
          </a:blip>
          <a:stretch>
            <a:fillRect/>
          </a:stretch>
        </p:blipFill>
        <p:spPr>
          <a:xfrm>
            <a:off x="7667461" y="102485"/>
            <a:ext cx="1149887" cy="584742"/>
          </a:xfrm>
          <a:prstGeom prst="rect">
            <a:avLst/>
          </a:prstGeom>
        </p:spPr>
      </p:pic>
      <p:pic>
        <p:nvPicPr>
          <p:cNvPr id="14" name="Picture 13"/>
          <p:cNvPicPr>
            <a:picLocks noChangeAspect="1"/>
          </p:cNvPicPr>
          <p:nvPr userDrawn="1"/>
        </p:nvPicPr>
        <p:blipFill>
          <a:blip r:embed="rId22"/>
          <a:stretch>
            <a:fillRect/>
          </a:stretch>
        </p:blipFill>
        <p:spPr>
          <a:xfrm>
            <a:off x="83959" y="102485"/>
            <a:ext cx="764074" cy="857741"/>
          </a:xfrm>
          <a:prstGeom prst="rect">
            <a:avLst/>
          </a:prstGeom>
        </p:spPr>
      </p:pic>
      <p:sp>
        <p:nvSpPr>
          <p:cNvPr id="15" name="Trapezoid 64"/>
          <p:cNvSpPr>
            <a:spLocks/>
          </p:cNvSpPr>
          <p:nvPr userDrawn="1"/>
        </p:nvSpPr>
        <p:spPr bwMode="auto">
          <a:xfrm>
            <a:off x="609600" y="990600"/>
            <a:ext cx="344532" cy="1796703"/>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
        <p:nvSpPr>
          <p:cNvPr id="9" name="Rectangle 8"/>
          <p:cNvSpPr/>
          <p:nvPr userDrawn="1"/>
        </p:nvSpPr>
        <p:spPr>
          <a:xfrm>
            <a:off x="0" y="-35282"/>
            <a:ext cx="9296400" cy="15239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73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60" r:id="rId4"/>
    <p:sldLayoutId id="2147483663" r:id="rId5"/>
    <p:sldLayoutId id="2147483651" r:id="rId6"/>
    <p:sldLayoutId id="2147483662" r:id="rId7"/>
    <p:sldLayoutId id="2147483666" r:id="rId8"/>
    <p:sldLayoutId id="2147483659" r:id="rId9"/>
    <p:sldLayoutId id="2147483667" r:id="rId10"/>
    <p:sldLayoutId id="2147483652" r:id="rId11"/>
    <p:sldLayoutId id="2147483665" r:id="rId12"/>
    <p:sldLayoutId id="2147483653" r:id="rId13"/>
    <p:sldLayoutId id="2147483664" r:id="rId14"/>
    <p:sldLayoutId id="2147483656" r:id="rId15"/>
    <p:sldLayoutId id="2147483657" r:id="rId16"/>
    <p:sldLayoutId id="2147483661" r:id="rId17"/>
    <p:sldLayoutId id="2147483658" r:id="rId18"/>
    <p:sldLayoutId id="2147483669" r:id="rId19"/>
  </p:sldLayoutIdLst>
  <p:timing>
    <p:tnLst>
      <p:par>
        <p:cTn xmlns:p14="http://schemas.microsoft.com/office/powerpoint/2010/main" id="1" dur="indefinite" restart="never" nodeType="tmRoot"/>
      </p:par>
    </p:tnLst>
  </p:timing>
  <p:hf hdr="0"/>
  <p:txStyles>
    <p:titleStyle>
      <a:lvl1pPr algn="l" defTabSz="457200" rtl="0" eaLnBrk="1" latinLnBrk="0" hangingPunct="1">
        <a:lnSpc>
          <a:spcPts val="3400"/>
        </a:lnSpc>
        <a:spcBef>
          <a:spcPts val="0"/>
        </a:spcBef>
        <a:buNone/>
        <a:defRPr sz="3200" b="0" i="0" kern="1200">
          <a:solidFill>
            <a:schemeClr val="accent1"/>
          </a:solidFill>
          <a:latin typeface="Helvetica"/>
          <a:ea typeface="+mj-ea"/>
          <a:cs typeface="Helvetica"/>
        </a:defRPr>
      </a:lvl1pPr>
    </p:titleStyle>
    <p:bodyStyle>
      <a:lvl1pPr marL="228600" indent="-228600" algn="l" defTabSz="457200" rtl="0" eaLnBrk="1" latinLnBrk="0" hangingPunct="1">
        <a:spcBef>
          <a:spcPts val="0"/>
        </a:spcBef>
        <a:spcAft>
          <a:spcPts val="800"/>
        </a:spcAft>
        <a:buClr>
          <a:schemeClr val="accent3"/>
        </a:buClr>
        <a:buFont typeface="Arial"/>
        <a:buChar char="•"/>
        <a:defRPr sz="2800" b="0" i="0" kern="1200" baseline="0">
          <a:solidFill>
            <a:schemeClr val="accent3"/>
          </a:solidFill>
          <a:latin typeface="Helvetica"/>
          <a:ea typeface="+mn-ea"/>
          <a:cs typeface="Helvetica"/>
        </a:defRPr>
      </a:lvl1pPr>
      <a:lvl2pPr marL="457200" indent="-228600" algn="l" defTabSz="457200" rtl="0" eaLnBrk="1" latinLnBrk="0" hangingPunct="1">
        <a:spcBef>
          <a:spcPts val="0"/>
        </a:spcBef>
        <a:spcAft>
          <a:spcPts val="800"/>
        </a:spcAft>
        <a:buClr>
          <a:schemeClr val="accent2"/>
        </a:buClr>
        <a:buSzPct val="115000"/>
        <a:buFont typeface="Arial"/>
        <a:buChar char="•"/>
        <a:defRPr sz="2200" b="0" i="0" kern="1200" baseline="0">
          <a:solidFill>
            <a:schemeClr val="accent3"/>
          </a:solidFill>
          <a:latin typeface="Helvetica"/>
          <a:ea typeface="+mn-ea"/>
          <a:cs typeface="Helvetica"/>
        </a:defRPr>
      </a:lvl2pPr>
      <a:lvl3pPr marL="6858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3pPr>
      <a:lvl4pPr marL="9144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4pPr>
      <a:lvl5pPr marL="1143000" indent="-228600" algn="l" defTabSz="457200" rtl="0" eaLnBrk="1" latinLnBrk="0" hangingPunct="1">
        <a:spcBef>
          <a:spcPts val="0"/>
        </a:spcBef>
        <a:spcAft>
          <a:spcPts val="800"/>
        </a:spcAft>
        <a:buClr>
          <a:schemeClr val="accent4"/>
        </a:buClr>
        <a:buFont typeface="Arial"/>
        <a:buChar char="•"/>
        <a:defRPr sz="2200" b="0" i="0" kern="1200" baseline="0">
          <a:solidFill>
            <a:schemeClr val="accent3"/>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goo.gl/forms/NDKB9eyQq8" TargetMode="External"/><Relationship Id="rId3" Type="http://schemas.openxmlformats.org/officeDocument/2006/relationships/hyperlink" Target="http://goo.gl/forms/JyQ7hG5gnP" TargetMode="Externa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8.png"/><Relationship Id="rId1" Type="http://schemas.microsoft.com/office/2007/relationships/media" Target="../media/media1.mp4"/><Relationship Id="rId2" Type="http://schemas.openxmlformats.org/officeDocument/2006/relationships/video" Target="../media/media1.mp4"/></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9.png"/><Relationship Id="rId1" Type="http://schemas.microsoft.com/office/2007/relationships/media" Target="../media/media2.mp4"/><Relationship Id="rId2" Type="http://schemas.openxmlformats.org/officeDocument/2006/relationships/video" Target="../media/media2.mp4"/></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28197" y="3518487"/>
            <a:ext cx="5248012" cy="1040870"/>
          </a:xfrm>
        </p:spPr>
        <p:txBody>
          <a:bodyPr/>
          <a:lstStyle/>
          <a:p>
            <a:r>
              <a:rPr lang="en-US" dirty="0" smtClean="0"/>
              <a:t>Data Quality</a:t>
            </a:r>
            <a:endParaRPr lang="en-US" dirty="0"/>
          </a:p>
        </p:txBody>
      </p:sp>
      <p:sp>
        <p:nvSpPr>
          <p:cNvPr id="4" name="Text Placeholder 3"/>
          <p:cNvSpPr>
            <a:spLocks noGrp="1"/>
          </p:cNvSpPr>
          <p:nvPr>
            <p:ph type="body" sz="quarter" idx="10"/>
          </p:nvPr>
        </p:nvSpPr>
        <p:spPr/>
        <p:txBody>
          <a:bodyPr/>
          <a:lstStyle/>
          <a:p>
            <a:r>
              <a:rPr lang="en-US" dirty="0"/>
              <a:t>© </a:t>
            </a:r>
            <a:r>
              <a:rPr lang="en-US" dirty="0" smtClean="0"/>
              <a:t>Jennifer </a:t>
            </a:r>
            <a:r>
              <a:rPr lang="en-US" dirty="0"/>
              <a:t>M</a:t>
            </a:r>
            <a:r>
              <a:rPr lang="en-US" dirty="0" smtClean="0"/>
              <a:t>ankoff</a:t>
            </a:r>
            <a:endParaRPr lang="en-US" dirty="0"/>
          </a:p>
        </p:txBody>
      </p:sp>
      <p:sp>
        <p:nvSpPr>
          <p:cNvPr id="5" name="Text Placeholder 4"/>
          <p:cNvSpPr>
            <a:spLocks noGrp="1"/>
          </p:cNvSpPr>
          <p:nvPr>
            <p:ph type="body" sz="quarter" idx="11"/>
          </p:nvPr>
        </p:nvSpPr>
        <p:spPr/>
        <p:txBody>
          <a:bodyPr/>
          <a:lstStyle/>
          <a:p>
            <a:r>
              <a:rPr lang="en-US" dirty="0" smtClean="0"/>
              <a:t>The Data Pipeline; HCII; Spring 2014</a:t>
            </a:r>
            <a:endParaRPr lang="en-US" dirty="0"/>
          </a:p>
        </p:txBody>
      </p:sp>
      <p:pic>
        <p:nvPicPr>
          <p:cNvPr id="8" name="Picture 7"/>
          <p:cNvPicPr>
            <a:picLocks noChangeAspect="1"/>
          </p:cNvPicPr>
          <p:nvPr/>
        </p:nvPicPr>
        <p:blipFill>
          <a:blip r:embed="rId2"/>
          <a:stretch>
            <a:fillRect/>
          </a:stretch>
        </p:blipFill>
        <p:spPr>
          <a:xfrm>
            <a:off x="1738826" y="2182260"/>
            <a:ext cx="764074" cy="857741"/>
          </a:xfrm>
          <a:prstGeom prst="rect">
            <a:avLst/>
          </a:prstGeom>
        </p:spPr>
      </p:pic>
      <p:sp>
        <p:nvSpPr>
          <p:cNvPr id="9" name="Rectangle 8"/>
          <p:cNvSpPr/>
          <p:nvPr/>
        </p:nvSpPr>
        <p:spPr>
          <a:xfrm>
            <a:off x="1213391" y="1361665"/>
            <a:ext cx="4717973" cy="1569660"/>
          </a:xfrm>
          <a:prstGeom prst="rect">
            <a:avLst/>
          </a:prstGeom>
        </p:spPr>
        <p:txBody>
          <a:bodyPr wrap="square">
            <a:spAutoFit/>
          </a:bodyPr>
          <a:lstStyle/>
          <a:p>
            <a:r>
              <a:rPr lang="en-US" sz="7200" b="1" spc="200" dirty="0" smtClean="0">
                <a:latin typeface="Copperplate"/>
                <a:cs typeface="Copperplate"/>
              </a:rPr>
              <a:t>P</a:t>
            </a:r>
            <a:r>
              <a:rPr lang="en-US" sz="9600" b="1" spc="200" dirty="0" smtClean="0">
                <a:latin typeface="Copperplate"/>
                <a:cs typeface="Copperplate"/>
              </a:rPr>
              <a:t> </a:t>
            </a:r>
            <a:r>
              <a:rPr lang="en-US" sz="7200" b="1" spc="200" dirty="0" smtClean="0">
                <a:latin typeface="Copperplate"/>
                <a:cs typeface="Copperplate"/>
              </a:rPr>
              <a:t>peline</a:t>
            </a:r>
            <a:endParaRPr lang="en-US" sz="7200" spc="200" dirty="0">
              <a:latin typeface="Copperplate"/>
              <a:cs typeface="Copperplate"/>
            </a:endParaRPr>
          </a:p>
        </p:txBody>
      </p:sp>
      <p:sp>
        <p:nvSpPr>
          <p:cNvPr id="10" name="Rectangle 9"/>
          <p:cNvSpPr/>
          <p:nvPr/>
        </p:nvSpPr>
        <p:spPr>
          <a:xfrm>
            <a:off x="2245000" y="1424168"/>
            <a:ext cx="4717973" cy="846386"/>
          </a:xfrm>
          <a:prstGeom prst="rect">
            <a:avLst/>
          </a:prstGeom>
        </p:spPr>
        <p:txBody>
          <a:bodyPr wrap="square">
            <a:spAutoFit/>
          </a:bodyPr>
          <a:lstStyle/>
          <a:p>
            <a:r>
              <a:rPr lang="en-US" sz="4900" b="1" dirty="0" smtClean="0"/>
              <a:t> </a:t>
            </a:r>
            <a:r>
              <a:rPr lang="en-US" sz="4900" b="1" dirty="0" smtClean="0">
                <a:latin typeface="Copperplate"/>
                <a:cs typeface="Copperplate"/>
              </a:rPr>
              <a:t>The Data</a:t>
            </a:r>
            <a:endParaRPr lang="en-US" sz="4900" dirty="0">
              <a:latin typeface="Copperplate"/>
              <a:cs typeface="Copperplate"/>
            </a:endParaRPr>
          </a:p>
        </p:txBody>
      </p:sp>
      <p:sp>
        <p:nvSpPr>
          <p:cNvPr id="11" name="Trapezoid 64"/>
          <p:cNvSpPr>
            <a:spLocks/>
          </p:cNvSpPr>
          <p:nvPr/>
        </p:nvSpPr>
        <p:spPr bwMode="auto">
          <a:xfrm>
            <a:off x="2245000" y="3040001"/>
            <a:ext cx="344532" cy="3399022"/>
          </a:xfrm>
          <a:custGeom>
            <a:avLst/>
            <a:gdLst>
              <a:gd name="T0" fmla="*/ 0 w 457200"/>
              <a:gd name="T1" fmla="*/ 800100 h 800100"/>
              <a:gd name="T2" fmla="*/ 114300 w 457200"/>
              <a:gd name="T3" fmla="*/ 0 h 800100"/>
              <a:gd name="T4" fmla="*/ 342900 w 457200"/>
              <a:gd name="T5" fmla="*/ 0 h 800100"/>
              <a:gd name="T6" fmla="*/ 457200 w 457200"/>
              <a:gd name="T7" fmla="*/ 800100 h 800100"/>
              <a:gd name="T8" fmla="*/ 0 w 457200"/>
              <a:gd name="T9" fmla="*/ 800100 h 8001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7200" h="800100">
                <a:moveTo>
                  <a:pt x="0" y="800100"/>
                </a:moveTo>
                <a:lnTo>
                  <a:pt x="114300" y="0"/>
                </a:lnTo>
                <a:lnTo>
                  <a:pt x="342900" y="0"/>
                </a:lnTo>
                <a:lnTo>
                  <a:pt x="457200" y="800100"/>
                </a:lnTo>
                <a:lnTo>
                  <a:pt x="0" y="800100"/>
                </a:lnTo>
                <a:close/>
              </a:path>
            </a:pathLst>
          </a:custGeom>
          <a:gradFill rotWithShape="1">
            <a:gsLst>
              <a:gs pos="0">
                <a:srgbClr val="000000"/>
              </a:gs>
              <a:gs pos="100000">
                <a:srgbClr val="000000">
                  <a:gamma/>
                  <a:tint val="0"/>
                  <a:invGamma/>
                  <a:alpha val="0"/>
                </a:srgbClr>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40000" dist="23000" dir="5400000" rotWithShape="0">
                    <a:srgbClr val="000000">
                      <a:alpha val="34999"/>
                    </a:srgbClr>
                  </a:outerShdw>
                </a:effectLst>
              </a14:hiddenEffects>
            </a:ext>
          </a:extLst>
        </p:spPr>
        <p:txBody>
          <a:bodyPr vert="horz" wrap="square" lIns="91440" tIns="45720" rIns="91440" bIns="45720" numCol="1" anchor="ctr" anchorCtr="0" compatLnSpc="1">
            <a:prstTxWarp prst="textNoShape">
              <a:avLst/>
            </a:prstTxWarp>
          </a:bodyPr>
          <a:lstStyle/>
          <a:p>
            <a:endParaRPr lang="en-US"/>
          </a:p>
        </p:txBody>
      </p:sp>
    </p:spTree>
    <p:extLst>
      <p:ext uri="{BB962C8B-B14F-4D97-AF65-F5344CB8AC3E}">
        <p14:creationId xmlns:p14="http://schemas.microsoft.com/office/powerpoint/2010/main" val="158195993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Nominal/Ordinal Field Data Inspection</a:t>
            </a:r>
            <a:endParaRPr lang="en-US" dirty="0"/>
          </a:p>
        </p:txBody>
      </p:sp>
      <p:sp>
        <p:nvSpPr>
          <p:cNvPr id="3" name="Content Placeholder 2"/>
          <p:cNvSpPr>
            <a:spLocks noGrp="1"/>
          </p:cNvSpPr>
          <p:nvPr>
            <p:ph idx="1"/>
          </p:nvPr>
        </p:nvSpPr>
        <p:spPr/>
        <p:txBody>
          <a:bodyPr/>
          <a:lstStyle/>
          <a:p>
            <a:pPr marL="0" indent="0">
              <a:buNone/>
            </a:pPr>
            <a:r>
              <a:rPr lang="en-US" dirty="0" smtClean="0"/>
              <a:t>How many are there? </a:t>
            </a:r>
          </a:p>
          <a:p>
            <a:pPr marL="0" indent="0">
              <a:buNone/>
            </a:pPr>
            <a:r>
              <a:rPr lang="en-US" dirty="0" smtClean="0"/>
              <a:t>Are they spelled consistently? </a:t>
            </a:r>
          </a:p>
          <a:p>
            <a:pPr marL="0" indent="0">
              <a:buNone/>
            </a:pPr>
            <a:r>
              <a:rPr lang="en-US" dirty="0" smtClean="0"/>
              <a:t>What is the frequency distribution of different values?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10</a:t>
            </a:fld>
            <a:endParaRPr lang="en-US" dirty="0"/>
          </a:p>
        </p:txBody>
      </p:sp>
    </p:spTree>
    <p:extLst>
      <p:ext uri="{BB962C8B-B14F-4D97-AF65-F5344CB8AC3E}">
        <p14:creationId xmlns:p14="http://schemas.microsoft.com/office/powerpoint/2010/main" val="79025667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Interval/Ratio Field Data Inspection</a:t>
            </a:r>
            <a:endParaRPr lang="en-US" dirty="0"/>
          </a:p>
        </p:txBody>
      </p:sp>
      <p:sp>
        <p:nvSpPr>
          <p:cNvPr id="3" name="Content Placeholder 2"/>
          <p:cNvSpPr>
            <a:spLocks noGrp="1"/>
          </p:cNvSpPr>
          <p:nvPr>
            <p:ph idx="1"/>
          </p:nvPr>
        </p:nvSpPr>
        <p:spPr>
          <a:xfrm>
            <a:off x="1128943" y="1564897"/>
            <a:ext cx="7048804" cy="4379976"/>
          </a:xfrm>
        </p:spPr>
        <p:txBody>
          <a:bodyPr/>
          <a:lstStyle/>
          <a:p>
            <a:pPr marL="0" indent="0">
              <a:buNone/>
            </a:pPr>
            <a:r>
              <a:rPr lang="en-US" dirty="0" smtClean="0"/>
              <a:t>Calculate min/max/mean; </a:t>
            </a:r>
            <a:r>
              <a:rPr lang="en-US" dirty="0"/>
              <a:t>Make </a:t>
            </a:r>
            <a:r>
              <a:rPr lang="en-US" dirty="0" smtClean="0"/>
              <a:t>graphs!  </a:t>
            </a:r>
          </a:p>
          <a:p>
            <a:pPr marL="0" indent="0">
              <a:buNone/>
            </a:pPr>
            <a:r>
              <a:rPr lang="en-US" dirty="0"/>
              <a:t>	</a:t>
            </a:r>
            <a:r>
              <a:rPr lang="en-US" sz="2400" dirty="0" smtClean="0"/>
              <a:t>- are there unexpected negative values? Very large targets/long motions/low velocity?</a:t>
            </a:r>
            <a:endParaRPr lang="en-US" dirty="0" smtClean="0"/>
          </a:p>
          <a:p>
            <a:pPr marL="0" indent="0">
              <a:buNone/>
            </a:pPr>
            <a:r>
              <a:rPr lang="en-US" dirty="0" smtClean="0"/>
              <a:t>What outliers do you have?</a:t>
            </a:r>
          </a:p>
          <a:p>
            <a:pPr marL="0" indent="0">
              <a:buNone/>
            </a:pPr>
            <a:r>
              <a:rPr lang="en-US" sz="2400" dirty="0"/>
              <a:t>	</a:t>
            </a:r>
            <a:r>
              <a:rPr lang="en-US" sz="2400" dirty="0" smtClean="0"/>
              <a:t>- could represent measurement errors</a:t>
            </a:r>
          </a:p>
          <a:p>
            <a:pPr marL="0" indent="0">
              <a:buNone/>
            </a:pPr>
            <a:r>
              <a:rPr lang="en-US" sz="2400" dirty="0"/>
              <a:t>	</a:t>
            </a:r>
            <a:r>
              <a:rPr lang="en-US" sz="2400" dirty="0" smtClean="0"/>
              <a:t>- could be genuine </a:t>
            </a:r>
          </a:p>
          <a:p>
            <a:pPr marL="0" indent="0">
              <a:buNone/>
            </a:pPr>
            <a:r>
              <a:rPr lang="en-US" dirty="0" smtClean="0"/>
              <a:t>Do you have unexpected patterns</a:t>
            </a:r>
            <a:endParaRPr lang="en-US" dirty="0"/>
          </a:p>
          <a:p>
            <a:pPr marL="0" indent="0">
              <a:buNone/>
            </a:pPr>
            <a:r>
              <a:rPr lang="en-US" dirty="0"/>
              <a:t>	- </a:t>
            </a:r>
            <a:r>
              <a:rPr lang="en-US" sz="2400" dirty="0"/>
              <a:t>can you see unexpected patterns </a:t>
            </a:r>
            <a:br>
              <a:rPr lang="en-US" sz="2400" dirty="0"/>
            </a:br>
            <a:r>
              <a:rPr lang="en-US" sz="2400" dirty="0"/>
              <a:t>	(</a:t>
            </a:r>
            <a:r>
              <a:rPr lang="en-US" sz="2400" i="1" dirty="0"/>
              <a:t>e.g. </a:t>
            </a:r>
            <a:r>
              <a:rPr lang="en-US" sz="2400" dirty="0"/>
              <a:t>due to clutching)</a:t>
            </a:r>
          </a:p>
          <a:p>
            <a:pPr marL="0" indent="0">
              <a:buNone/>
            </a:pPr>
            <a:endParaRPr lang="en-US" i="1" dirty="0"/>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11</a:t>
            </a:fld>
            <a:endParaRPr lang="en-US" dirty="0"/>
          </a:p>
        </p:txBody>
      </p:sp>
    </p:spTree>
    <p:extLst>
      <p:ext uri="{BB962C8B-B14F-4D97-AF65-F5344CB8AC3E}">
        <p14:creationId xmlns:p14="http://schemas.microsoft.com/office/powerpoint/2010/main" val="427900664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address extreme values?</a:t>
            </a:r>
            <a:endParaRPr lang="en-US" dirty="0"/>
          </a:p>
        </p:txBody>
      </p:sp>
      <p:sp>
        <p:nvSpPr>
          <p:cNvPr id="3" name="Content Placeholder 2"/>
          <p:cNvSpPr>
            <a:spLocks noGrp="1"/>
          </p:cNvSpPr>
          <p:nvPr>
            <p:ph idx="1"/>
          </p:nvPr>
        </p:nvSpPr>
        <p:spPr/>
        <p:txBody>
          <a:bodyPr/>
          <a:lstStyle/>
          <a:p>
            <a:pPr marL="0" indent="0">
              <a:buNone/>
            </a:pPr>
            <a:r>
              <a:rPr lang="en-US" i="1" dirty="0" smtClean="0"/>
              <a:t>Outlier Treatment</a:t>
            </a:r>
          </a:p>
          <a:p>
            <a:pPr lvl="1"/>
            <a:r>
              <a:rPr lang="en-US" dirty="0" smtClean="0"/>
              <a:t>Can drop them</a:t>
            </a:r>
          </a:p>
          <a:p>
            <a:pPr lvl="1"/>
            <a:r>
              <a:rPr lang="en-US" i="1" dirty="0" err="1" smtClean="0"/>
              <a:t>Winsorization</a:t>
            </a:r>
            <a:r>
              <a:rPr lang="en-US" i="1" dirty="0" smtClean="0"/>
              <a:t> </a:t>
            </a:r>
            <a:r>
              <a:rPr lang="en-US" dirty="0" smtClean="0"/>
              <a:t>(replace with a less extreme value)</a:t>
            </a:r>
            <a:endParaRPr lang="en-US" i="1" dirty="0" smtClean="0"/>
          </a:p>
          <a:p>
            <a:pPr lvl="1"/>
            <a:r>
              <a:rPr lang="en-US" dirty="0" smtClean="0"/>
              <a:t>Replace missing value with a default. 0 was my default solution in </a:t>
            </a:r>
            <a:r>
              <a:rPr lang="en-US" dirty="0" err="1" smtClean="0"/>
              <a:t>explore.py</a:t>
            </a:r>
            <a:endParaRPr lang="en-US" dirty="0" smtClean="0"/>
          </a:p>
          <a:p>
            <a:pPr marL="0" indent="0">
              <a:buNone/>
            </a:pPr>
            <a:r>
              <a:rPr lang="en-US" i="1" dirty="0" smtClean="0"/>
              <a:t>De-Duplication</a:t>
            </a:r>
          </a:p>
          <a:p>
            <a:pPr marL="0" indent="0">
              <a:buNone/>
            </a:pPr>
            <a:r>
              <a:rPr lang="en-US" i="1" dirty="0" smtClean="0"/>
              <a:t>Domain-based adjustments</a:t>
            </a:r>
          </a:p>
          <a:p>
            <a:pPr lvl="1"/>
            <a:endParaRPr lang="en-US" dirty="0" smtClean="0"/>
          </a:p>
          <a:p>
            <a:pPr lvl="1"/>
            <a:endParaRPr lang="en-US" dirty="0" smtClean="0"/>
          </a:p>
          <a:p>
            <a:endParaRPr lang="en-US" i="1"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12</a:t>
            </a:fld>
            <a:endParaRPr lang="en-US" dirty="0"/>
          </a:p>
        </p:txBody>
      </p:sp>
    </p:spTree>
    <p:extLst>
      <p:ext uri="{BB962C8B-B14F-4D97-AF65-F5344CB8AC3E}">
        <p14:creationId xmlns:p14="http://schemas.microsoft.com/office/powerpoint/2010/main" val="38685481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310162"/>
            <a:ext cx="6720478" cy="990107"/>
          </a:xfrm>
        </p:spPr>
        <p:txBody>
          <a:bodyPr/>
          <a:lstStyle/>
          <a:p>
            <a:r>
              <a:rPr lang="en-US" dirty="0" smtClean="0"/>
              <a:t>How to </a:t>
            </a:r>
            <a:r>
              <a:rPr lang="en-US" i="1" dirty="0" smtClean="0"/>
              <a:t>detect </a:t>
            </a:r>
            <a:r>
              <a:rPr lang="en-US" dirty="0" smtClean="0"/>
              <a:t>and </a:t>
            </a:r>
            <a:r>
              <a:rPr lang="en-US" i="1" dirty="0" smtClean="0"/>
              <a:t>quantify </a:t>
            </a:r>
            <a:r>
              <a:rPr lang="en-US" dirty="0" smtClean="0"/>
              <a:t>skew?</a:t>
            </a:r>
            <a:endParaRPr lang="en-US" dirty="0"/>
          </a:p>
        </p:txBody>
      </p:sp>
      <p:sp>
        <p:nvSpPr>
          <p:cNvPr id="3" name="Content Placeholder 2"/>
          <p:cNvSpPr>
            <a:spLocks noGrp="1"/>
          </p:cNvSpPr>
          <p:nvPr>
            <p:ph idx="1"/>
          </p:nvPr>
        </p:nvSpPr>
        <p:spPr/>
        <p:txBody>
          <a:bodyPr/>
          <a:lstStyle/>
          <a:p>
            <a:r>
              <a:rPr lang="en-US" dirty="0" smtClean="0"/>
              <a:t>A vector denoting presence/absence/percentage of data in each entity (location/person) </a:t>
            </a:r>
            <a:r>
              <a:rPr lang="en-US" dirty="0" smtClean="0">
                <a:sym typeface="Wingdings"/>
              </a:rPr>
              <a:t> </a:t>
            </a:r>
            <a:r>
              <a:rPr lang="en-US" i="1" dirty="0" smtClean="0"/>
              <a:t>glitch signature</a:t>
            </a:r>
          </a:p>
          <a:p>
            <a:r>
              <a:rPr lang="en-US" dirty="0" smtClean="0"/>
              <a:t>Outlier detection techniques</a:t>
            </a:r>
          </a:p>
          <a:p>
            <a:r>
              <a:rPr lang="en-US" dirty="0" smtClean="0"/>
              <a:t>Summary statistics</a:t>
            </a:r>
          </a:p>
          <a:p>
            <a:r>
              <a:rPr lang="en-US" dirty="0" smtClean="0"/>
              <a:t>Graphs and Charts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13</a:t>
            </a:fld>
            <a:endParaRPr lang="en-US" dirty="0"/>
          </a:p>
        </p:txBody>
      </p:sp>
    </p:spTree>
    <p:extLst>
      <p:ext uri="{BB962C8B-B14F-4D97-AF65-F5344CB8AC3E}">
        <p14:creationId xmlns:p14="http://schemas.microsoft.com/office/powerpoint/2010/main" val="46190958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Did we improve things?</a:t>
            </a:r>
            <a:endParaRPr lang="en-US" dirty="0"/>
          </a:p>
        </p:txBody>
      </p:sp>
      <p:sp>
        <p:nvSpPr>
          <p:cNvPr id="3" name="Content Placeholder 2"/>
          <p:cNvSpPr>
            <a:spLocks noGrp="1"/>
          </p:cNvSpPr>
          <p:nvPr>
            <p:ph idx="1"/>
          </p:nvPr>
        </p:nvSpPr>
        <p:spPr/>
        <p:txBody>
          <a:bodyPr/>
          <a:lstStyle/>
          <a:p>
            <a:pPr marL="0" indent="0">
              <a:buNone/>
            </a:pPr>
            <a:r>
              <a:rPr lang="en-US" dirty="0" smtClean="0"/>
              <a:t>Compare glitch index (sum of glitch signature) before and after</a:t>
            </a:r>
          </a:p>
          <a:p>
            <a:pPr marL="0" indent="0">
              <a:buNone/>
            </a:pPr>
            <a:r>
              <a:rPr lang="en-US" dirty="0" smtClean="0"/>
              <a:t>Check for </a:t>
            </a:r>
            <a:r>
              <a:rPr lang="en-US" i="1" dirty="0" smtClean="0"/>
              <a:t>statistical distortion </a:t>
            </a:r>
            <a:r>
              <a:rPr lang="en-US" dirty="0" smtClean="0"/>
              <a:t>(measure the distance from D to D*</a:t>
            </a:r>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14</a:t>
            </a:fld>
            <a:endParaRPr lang="en-US" dirty="0"/>
          </a:p>
        </p:txBody>
      </p:sp>
    </p:spTree>
    <p:extLst>
      <p:ext uri="{BB962C8B-B14F-4D97-AF65-F5344CB8AC3E}">
        <p14:creationId xmlns:p14="http://schemas.microsoft.com/office/powerpoint/2010/main" val="105684094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517981"/>
            <a:ext cx="8061951" cy="990107"/>
          </a:xfrm>
        </p:spPr>
        <p:txBody>
          <a:bodyPr/>
          <a:lstStyle/>
          <a:p>
            <a:r>
              <a:rPr lang="en-US" dirty="0"/>
              <a:t>Is your data Correct?</a:t>
            </a:r>
          </a:p>
        </p:txBody>
      </p:sp>
      <p:sp>
        <p:nvSpPr>
          <p:cNvPr id="8" name="Content Placeholder 7"/>
          <p:cNvSpPr>
            <a:spLocks noGrp="1"/>
          </p:cNvSpPr>
          <p:nvPr>
            <p:ph idx="1"/>
          </p:nvPr>
        </p:nvSpPr>
        <p:spPr>
          <a:xfrm>
            <a:off x="1023405" y="1700591"/>
            <a:ext cx="7223615" cy="4379976"/>
          </a:xfrm>
        </p:spPr>
        <p:txBody>
          <a:bodyPr/>
          <a:lstStyle/>
          <a:p>
            <a:pPr marL="0" lvl="1" indent="0">
              <a:buClr>
                <a:schemeClr val="accent3"/>
              </a:buClr>
              <a:buSzTx/>
              <a:buNone/>
            </a:pPr>
            <a:r>
              <a:rPr lang="en-US" sz="2800" dirty="0"/>
              <a:t>Itemize aspects of your data that are easy to </a:t>
            </a:r>
            <a:r>
              <a:rPr lang="en-US" sz="2800" dirty="0" smtClean="0"/>
              <a:t>verify</a:t>
            </a:r>
          </a:p>
          <a:p>
            <a:pPr marL="0" lvl="1" indent="0">
              <a:buClr>
                <a:schemeClr val="accent3"/>
              </a:buClr>
              <a:buSzTx/>
              <a:buNone/>
            </a:pPr>
            <a:r>
              <a:rPr lang="en-US" sz="2800" dirty="0" smtClean="0"/>
              <a:t>Compare (collect twice or find alt. source)</a:t>
            </a:r>
          </a:p>
          <a:p>
            <a:pPr marL="0" lvl="1" indent="0">
              <a:buClr>
                <a:schemeClr val="accent3"/>
              </a:buClr>
              <a:buSzTx/>
              <a:buNone/>
            </a:pPr>
            <a:endParaRPr lang="en-US" sz="1800" dirty="0" smtClean="0"/>
          </a:p>
          <a:p>
            <a:pPr marL="0" lvl="1" indent="0">
              <a:buClr>
                <a:schemeClr val="accent3"/>
              </a:buClr>
              <a:buSzTx/>
              <a:buNone/>
            </a:pPr>
            <a:endParaRPr lang="en-US" sz="1800" dirty="0"/>
          </a:p>
          <a:p>
            <a:pPr marL="0" lvl="1" indent="0">
              <a:buClr>
                <a:schemeClr val="accent3"/>
              </a:buClr>
              <a:buSzTx/>
              <a:buNone/>
            </a:pPr>
            <a:endParaRPr lang="en-US" sz="1800" dirty="0" smtClean="0"/>
          </a:p>
          <a:p>
            <a:pPr marL="0" lvl="1" indent="0">
              <a:buClr>
                <a:schemeClr val="accent3"/>
              </a:buClr>
              <a:buSzTx/>
              <a:buNone/>
            </a:pPr>
            <a:endParaRPr lang="en-US" sz="1800" dirty="0"/>
          </a:p>
          <a:p>
            <a:pPr marL="0" lvl="1" indent="0">
              <a:buClr>
                <a:schemeClr val="accent3"/>
              </a:buClr>
              <a:buSzTx/>
              <a:buNone/>
            </a:pPr>
            <a:endParaRPr lang="en-US" sz="1800" dirty="0" smtClean="0"/>
          </a:p>
          <a:p>
            <a:pPr marL="0" lvl="1" indent="0">
              <a:buClr>
                <a:schemeClr val="accent3"/>
              </a:buClr>
              <a:buSzTx/>
              <a:buNone/>
            </a:pPr>
            <a:endParaRPr lang="en-US" sz="1800" dirty="0"/>
          </a:p>
          <a:p>
            <a:pPr marL="0" indent="0">
              <a:buNone/>
            </a:pPr>
            <a:r>
              <a:rPr lang="en-US" sz="3000" dirty="0" smtClean="0"/>
              <a:t>Determine how much is bad</a:t>
            </a:r>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15</a:t>
            </a:fld>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2561005078"/>
              </p:ext>
            </p:extLst>
          </p:nvPr>
        </p:nvGraphicFramePr>
        <p:xfrm>
          <a:off x="290672" y="3270372"/>
          <a:ext cx="6988519" cy="2062480"/>
        </p:xfrm>
        <a:graphic>
          <a:graphicData uri="http://schemas.openxmlformats.org/drawingml/2006/table">
            <a:tbl>
              <a:tblPr firstRow="1" firstCol="1" bandRow="1">
                <a:tableStyleId>{5C22544A-7EE6-4342-B048-85BDC9FD1C3A}</a:tableStyleId>
              </a:tblPr>
              <a:tblGrid>
                <a:gridCol w="792556"/>
                <a:gridCol w="1074175"/>
                <a:gridCol w="887361"/>
                <a:gridCol w="1089743"/>
                <a:gridCol w="871793"/>
                <a:gridCol w="1399326"/>
                <a:gridCol w="873565"/>
              </a:tblGrid>
              <a:tr h="370840">
                <a:tc>
                  <a:txBody>
                    <a:bodyPr/>
                    <a:lstStyle/>
                    <a:p>
                      <a:endParaRPr lang="en-US" sz="1600" dirty="0"/>
                    </a:p>
                  </a:txBody>
                  <a:tcPr/>
                </a:tc>
                <a:tc gridSpan="2">
                  <a:txBody>
                    <a:bodyPr/>
                    <a:lstStyle/>
                    <a:p>
                      <a:r>
                        <a:rPr lang="en-US" sz="1600" dirty="0" smtClean="0"/>
                        <a:t>Game</a:t>
                      </a:r>
                      <a:endParaRPr lang="en-US" sz="1600" dirty="0"/>
                    </a:p>
                  </a:txBody>
                  <a:tcPr/>
                </a:tc>
                <a:tc hMerge="1">
                  <a:txBody>
                    <a:bodyPr/>
                    <a:lstStyle/>
                    <a:p>
                      <a:endParaRPr lang="en-US"/>
                    </a:p>
                  </a:txBody>
                  <a:tcPr/>
                </a:tc>
                <a:tc gridSpan="2">
                  <a:txBody>
                    <a:bodyPr/>
                    <a:lstStyle/>
                    <a:p>
                      <a:r>
                        <a:rPr lang="en-US" sz="1600" dirty="0" smtClean="0"/>
                        <a:t>Internet</a:t>
                      </a:r>
                      <a:endParaRPr lang="en-US" sz="1600" dirty="0"/>
                    </a:p>
                  </a:txBody>
                  <a:tcPr/>
                </a:tc>
                <a:tc hMerge="1">
                  <a:txBody>
                    <a:bodyPr/>
                    <a:lstStyle/>
                    <a:p>
                      <a:endParaRPr lang="en-US"/>
                    </a:p>
                  </a:txBody>
                  <a:tcPr/>
                </a:tc>
                <a:tc gridSpan="2">
                  <a:txBody>
                    <a:bodyPr/>
                    <a:lstStyle/>
                    <a:p>
                      <a:r>
                        <a:rPr lang="en-US" sz="1600" dirty="0" smtClean="0"/>
                        <a:t>MS Office</a:t>
                      </a:r>
                      <a:endParaRPr lang="en-US" sz="1600" dirty="0"/>
                    </a:p>
                  </a:txBody>
                  <a:tcPr/>
                </a:tc>
                <a:tc hMerge="1">
                  <a:txBody>
                    <a:bodyPr/>
                    <a:lstStyle/>
                    <a:p>
                      <a:endParaRPr lang="en-US"/>
                    </a:p>
                  </a:txBody>
                  <a:tcPr/>
                </a:tc>
              </a:tr>
              <a:tr h="370840">
                <a:tc>
                  <a:txBody>
                    <a:bodyPr/>
                    <a:lstStyle/>
                    <a:p>
                      <a:endParaRPr lang="en-US" sz="1600" dirty="0"/>
                    </a:p>
                  </a:txBody>
                  <a:tcPr/>
                </a:tc>
                <a:tc>
                  <a:txBody>
                    <a:bodyPr/>
                    <a:lstStyle/>
                    <a:p>
                      <a:r>
                        <a:rPr lang="en-US" sz="1600" b="1" dirty="0" smtClean="0"/>
                        <a:t>Mean (</a:t>
                      </a:r>
                      <a:r>
                        <a:rPr lang="en-US" sz="1600" b="1" dirty="0" err="1" smtClean="0"/>
                        <a:t>ms</a:t>
                      </a:r>
                      <a:r>
                        <a:rPr lang="en-US" sz="1600" b="1" dirty="0" smtClean="0"/>
                        <a:t>)</a:t>
                      </a:r>
                      <a:endParaRPr lang="en-US" sz="1600" b="1" dirty="0"/>
                    </a:p>
                  </a:txBody>
                  <a:tcPr/>
                </a:tc>
                <a:tc>
                  <a:txBody>
                    <a:bodyPr/>
                    <a:lstStyle/>
                    <a:p>
                      <a:r>
                        <a:rPr lang="en-US" sz="1600" b="1" dirty="0" smtClean="0"/>
                        <a:t>SD</a:t>
                      </a:r>
                      <a:endParaRPr lang="en-US" sz="1600" b="1" dirty="0"/>
                    </a:p>
                  </a:txBody>
                  <a:tcPr/>
                </a:tc>
                <a:tc>
                  <a:txBody>
                    <a:bodyPr/>
                    <a:lstStyle/>
                    <a:p>
                      <a:r>
                        <a:rPr lang="en-US" sz="1600" b="1" dirty="0" smtClean="0"/>
                        <a:t>Mean (</a:t>
                      </a:r>
                      <a:r>
                        <a:rPr lang="en-US" sz="1600" b="1" dirty="0" err="1" smtClean="0"/>
                        <a:t>ms</a:t>
                      </a:r>
                      <a:r>
                        <a:rPr lang="en-US" sz="1600" b="1" dirty="0" smtClean="0"/>
                        <a:t>)</a:t>
                      </a:r>
                      <a:endParaRPr lang="en-US" sz="1600" b="1" dirty="0"/>
                    </a:p>
                  </a:txBody>
                  <a:tcPr/>
                </a:tc>
                <a:tc>
                  <a:txBody>
                    <a:bodyPr/>
                    <a:lstStyle/>
                    <a:p>
                      <a:r>
                        <a:rPr lang="en-US" sz="1600" b="1" dirty="0" smtClean="0"/>
                        <a:t>SD</a:t>
                      </a:r>
                      <a:endParaRPr lang="en-US" sz="1600" b="1" dirty="0"/>
                    </a:p>
                  </a:txBody>
                  <a:tcPr/>
                </a:tc>
                <a:tc>
                  <a:txBody>
                    <a:bodyPr/>
                    <a:lstStyle/>
                    <a:p>
                      <a:r>
                        <a:rPr lang="en-US" sz="1600" b="1" dirty="0" smtClean="0"/>
                        <a:t>Mean (</a:t>
                      </a:r>
                      <a:r>
                        <a:rPr lang="en-US" sz="1600" b="1" dirty="0" err="1" smtClean="0"/>
                        <a:t>ms</a:t>
                      </a:r>
                      <a:r>
                        <a:rPr lang="en-US" sz="1600" b="1" dirty="0" smtClean="0"/>
                        <a:t>)</a:t>
                      </a:r>
                      <a:endParaRPr lang="en-US" sz="1600" b="1" dirty="0"/>
                    </a:p>
                  </a:txBody>
                  <a:tcPr/>
                </a:tc>
                <a:tc>
                  <a:txBody>
                    <a:bodyPr/>
                    <a:lstStyle/>
                    <a:p>
                      <a:r>
                        <a:rPr lang="en-US" sz="1600" b="1" dirty="0" smtClean="0"/>
                        <a:t>SD</a:t>
                      </a:r>
                      <a:endParaRPr lang="en-US" sz="1600" b="1" dirty="0"/>
                    </a:p>
                  </a:txBody>
                  <a:tcPr/>
                </a:tc>
              </a:tr>
              <a:tr h="370840">
                <a:tc>
                  <a:txBody>
                    <a:bodyPr/>
                    <a:lstStyle/>
                    <a:p>
                      <a:r>
                        <a:rPr lang="en-US" sz="1600" dirty="0" smtClean="0"/>
                        <a:t>Able</a:t>
                      </a:r>
                      <a:endParaRPr lang="en-US" sz="1600" dirty="0"/>
                    </a:p>
                  </a:txBody>
                  <a:tcPr/>
                </a:tc>
                <a:tc>
                  <a:txBody>
                    <a:bodyPr/>
                    <a:lstStyle/>
                    <a:p>
                      <a:endParaRPr lang="en-US" sz="1600" dirty="0"/>
                    </a:p>
                  </a:txBody>
                  <a:tcPr/>
                </a:tc>
                <a:tc>
                  <a:txBody>
                    <a:bodyPr/>
                    <a:lstStyle/>
                    <a:p>
                      <a:endParaRPr lang="en-US" sz="1600" dirty="0"/>
                    </a:p>
                  </a:txBody>
                  <a:tcPr/>
                </a:tc>
                <a:tc>
                  <a:txBody>
                    <a:bodyPr/>
                    <a:lstStyle/>
                    <a:p>
                      <a:r>
                        <a:rPr lang="en-US" sz="1600" dirty="0" smtClean="0"/>
                        <a:t>147.236</a:t>
                      </a:r>
                      <a:endParaRPr lang="en-US" sz="1600" dirty="0"/>
                    </a:p>
                  </a:txBody>
                  <a:tcPr/>
                </a:tc>
                <a:tc>
                  <a:txBody>
                    <a:bodyPr/>
                    <a:lstStyle/>
                    <a:p>
                      <a:r>
                        <a:rPr lang="en-US" sz="1600" dirty="0" smtClean="0"/>
                        <a:t>15.912</a:t>
                      </a:r>
                      <a:endParaRPr lang="en-US" sz="1600" dirty="0"/>
                    </a:p>
                  </a:txBody>
                  <a:tcPr/>
                </a:tc>
                <a:tc>
                  <a:txBody>
                    <a:bodyPr/>
                    <a:lstStyle/>
                    <a:p>
                      <a:r>
                        <a:rPr lang="en-US" sz="1600" dirty="0" smtClean="0"/>
                        <a:t>128.526</a:t>
                      </a:r>
                      <a:endParaRPr lang="en-US" sz="1600" dirty="0"/>
                    </a:p>
                  </a:txBody>
                  <a:tcPr/>
                </a:tc>
                <a:tc>
                  <a:txBody>
                    <a:bodyPr/>
                    <a:lstStyle/>
                    <a:p>
                      <a:r>
                        <a:rPr lang="en-US" sz="1600" dirty="0" smtClean="0"/>
                        <a:t>10.1733</a:t>
                      </a:r>
                      <a:endParaRPr lang="en-US" sz="1600" dirty="0"/>
                    </a:p>
                  </a:txBody>
                  <a:tcPr/>
                </a:tc>
              </a:tr>
              <a:tr h="370840">
                <a:tc>
                  <a:txBody>
                    <a:bodyPr/>
                    <a:lstStyle/>
                    <a:p>
                      <a:r>
                        <a:rPr lang="en-US" sz="1600" dirty="0" smtClean="0"/>
                        <a:t>Older</a:t>
                      </a:r>
                      <a:endParaRPr lang="en-US" sz="1600" dirty="0"/>
                    </a:p>
                  </a:txBody>
                  <a:tcPr/>
                </a:tc>
                <a:tc>
                  <a:txBody>
                    <a:bodyPr/>
                    <a:lstStyle/>
                    <a:p>
                      <a:r>
                        <a:rPr lang="en-US" sz="1600" dirty="0" smtClean="0"/>
                        <a:t>226.845</a:t>
                      </a:r>
                      <a:endParaRPr lang="en-US" sz="1600" dirty="0"/>
                    </a:p>
                  </a:txBody>
                  <a:tcPr/>
                </a:tc>
                <a:tc>
                  <a:txBody>
                    <a:bodyPr/>
                    <a:lstStyle/>
                    <a:p>
                      <a:r>
                        <a:rPr lang="en-US" sz="1600" dirty="0" smtClean="0"/>
                        <a:t>72.801</a:t>
                      </a:r>
                      <a:endParaRPr lang="en-US" sz="1600" dirty="0"/>
                    </a:p>
                  </a:txBody>
                  <a:tcPr/>
                </a:tc>
                <a:tc>
                  <a:txBody>
                    <a:bodyPr/>
                    <a:lstStyle/>
                    <a:p>
                      <a:r>
                        <a:rPr lang="en-US" sz="1600" dirty="0" smtClean="0"/>
                        <a:t>221.076</a:t>
                      </a:r>
                      <a:endParaRPr lang="en-US" sz="1600" dirty="0"/>
                    </a:p>
                  </a:txBody>
                  <a:tcPr/>
                </a:tc>
                <a:tc>
                  <a:txBody>
                    <a:bodyPr/>
                    <a:lstStyle/>
                    <a:p>
                      <a:r>
                        <a:rPr lang="en-US" sz="1600" dirty="0" smtClean="0"/>
                        <a:t>63.239</a:t>
                      </a:r>
                      <a:endParaRPr lang="en-US" sz="1600" dirty="0"/>
                    </a:p>
                  </a:txBody>
                  <a:tcPr/>
                </a:tc>
                <a:tc>
                  <a:txBody>
                    <a:bodyPr/>
                    <a:lstStyle/>
                    <a:p>
                      <a:r>
                        <a:rPr lang="en-US" sz="1600" dirty="0" smtClean="0"/>
                        <a:t>163.282</a:t>
                      </a:r>
                      <a:endParaRPr lang="en-US" sz="1600" dirty="0"/>
                    </a:p>
                  </a:txBody>
                  <a:tcPr/>
                </a:tc>
                <a:tc>
                  <a:txBody>
                    <a:bodyPr/>
                    <a:lstStyle/>
                    <a:p>
                      <a:r>
                        <a:rPr lang="en-US" sz="1600" dirty="0" smtClean="0"/>
                        <a:t>30.4858</a:t>
                      </a:r>
                      <a:endParaRPr lang="en-US" sz="1600" dirty="0"/>
                    </a:p>
                  </a:txBody>
                  <a:tcPr/>
                </a:tc>
              </a:tr>
              <a:tr h="370840">
                <a:tc>
                  <a:txBody>
                    <a:bodyPr/>
                    <a:lstStyle/>
                    <a:p>
                      <a:r>
                        <a:rPr lang="en-US" sz="1600" dirty="0" smtClean="0"/>
                        <a:t>UCP</a:t>
                      </a:r>
                      <a:endParaRPr lang="en-US" sz="1600" dirty="0"/>
                    </a:p>
                  </a:txBody>
                  <a:tcPr/>
                </a:tc>
                <a:tc>
                  <a:txBody>
                    <a:bodyPr/>
                    <a:lstStyle/>
                    <a:p>
                      <a:r>
                        <a:rPr lang="en-US" sz="1600" dirty="0" smtClean="0"/>
                        <a:t>406.756</a:t>
                      </a:r>
                      <a:endParaRPr lang="en-US" sz="1600" dirty="0"/>
                    </a:p>
                  </a:txBody>
                  <a:tcPr/>
                </a:tc>
                <a:tc>
                  <a:txBody>
                    <a:bodyPr/>
                    <a:lstStyle/>
                    <a:p>
                      <a:r>
                        <a:rPr lang="en-US" sz="1600" dirty="0" smtClean="0"/>
                        <a:t>285.245</a:t>
                      </a:r>
                      <a:endParaRPr lang="en-US" sz="1600" dirty="0"/>
                    </a:p>
                  </a:txBody>
                  <a:tcPr/>
                </a:tc>
                <a:tc>
                  <a:txBody>
                    <a:bodyPr/>
                    <a:lstStyle/>
                    <a:p>
                      <a:r>
                        <a:rPr lang="en-US" sz="1600" dirty="0" smtClean="0"/>
                        <a:t>391.059</a:t>
                      </a:r>
                      <a:endParaRPr lang="en-US" sz="1600" dirty="0"/>
                    </a:p>
                  </a:txBody>
                  <a:tcPr/>
                </a:tc>
                <a:tc>
                  <a:txBody>
                    <a:bodyPr/>
                    <a:lstStyle/>
                    <a:p>
                      <a:r>
                        <a:rPr lang="en-US" sz="1600" dirty="0" smtClean="0"/>
                        <a:t>128.410</a:t>
                      </a:r>
                      <a:endParaRPr lang="en-US" sz="1600" dirty="0"/>
                    </a:p>
                  </a:txBody>
                  <a:tcPr/>
                </a:tc>
                <a:tc>
                  <a:txBody>
                    <a:bodyPr/>
                    <a:lstStyle/>
                    <a:p>
                      <a:r>
                        <a:rPr lang="en-US" sz="1600" dirty="0" smtClean="0"/>
                        <a:t>290.252</a:t>
                      </a:r>
                      <a:endParaRPr lang="en-US" sz="1600" dirty="0"/>
                    </a:p>
                  </a:txBody>
                  <a:tcPr/>
                </a:tc>
                <a:tc>
                  <a:txBody>
                    <a:bodyPr/>
                    <a:lstStyle/>
                    <a:p>
                      <a:r>
                        <a:rPr lang="en-US" sz="1600" dirty="0" smtClean="0"/>
                        <a:t>74.4451</a:t>
                      </a:r>
                      <a:endParaRPr lang="en-US" sz="1600" dirty="0"/>
                    </a:p>
                  </a:txBody>
                  <a:tcPr/>
                </a:tc>
              </a:tr>
            </a:tbl>
          </a:graphicData>
        </a:graphic>
      </p:graphicFrame>
      <p:sp>
        <p:nvSpPr>
          <p:cNvPr id="6" name="TextBox 5"/>
          <p:cNvSpPr txBox="1"/>
          <p:nvPr/>
        </p:nvSpPr>
        <p:spPr>
          <a:xfrm>
            <a:off x="7279191" y="3337462"/>
            <a:ext cx="1736892" cy="1938992"/>
          </a:xfrm>
          <a:prstGeom prst="rect">
            <a:avLst/>
          </a:prstGeom>
          <a:noFill/>
        </p:spPr>
        <p:txBody>
          <a:bodyPr wrap="square" rtlCol="0">
            <a:spAutoFit/>
          </a:bodyPr>
          <a:lstStyle/>
          <a:p>
            <a:r>
              <a:rPr lang="en-US" sz="2400" dirty="0" err="1" smtClean="0"/>
              <a:t>Vs</a:t>
            </a:r>
            <a:r>
              <a:rPr lang="en-US" sz="2400" dirty="0" smtClean="0"/>
              <a:t> </a:t>
            </a:r>
            <a:r>
              <a:rPr lang="en-US" sz="2400" dirty="0"/>
              <a:t> ? </a:t>
            </a:r>
            <a:r>
              <a:rPr lang="en-US" sz="2400" dirty="0" err="1"/>
              <a:t>Keates</a:t>
            </a:r>
            <a:r>
              <a:rPr lang="en-US" sz="2400" dirty="0"/>
              <a:t> (2005): Able ~112; Older 271; Motor 316</a:t>
            </a:r>
          </a:p>
        </p:txBody>
      </p:sp>
    </p:spTree>
    <p:extLst>
      <p:ext uri="{BB962C8B-B14F-4D97-AF65-F5344CB8AC3E}">
        <p14:creationId xmlns:p14="http://schemas.microsoft.com/office/powerpoint/2010/main" val="2896240513"/>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2678" y="310162"/>
            <a:ext cx="6280441" cy="990107"/>
          </a:xfrm>
        </p:spPr>
        <p:txBody>
          <a:bodyPr/>
          <a:lstStyle/>
          <a:p>
            <a:r>
              <a:rPr lang="en-US" i="1" dirty="0" smtClean="0"/>
              <a:t>Quantifying </a:t>
            </a:r>
            <a:r>
              <a:rPr lang="en-US" dirty="0" smtClean="0"/>
              <a:t>Impact</a:t>
            </a:r>
            <a:endParaRPr lang="en-US" dirty="0"/>
          </a:p>
        </p:txBody>
      </p:sp>
      <p:sp>
        <p:nvSpPr>
          <p:cNvPr id="8" name="Content Placeholder 7"/>
          <p:cNvSpPr>
            <a:spLocks noGrp="1"/>
          </p:cNvSpPr>
          <p:nvPr>
            <p:ph idx="1"/>
          </p:nvPr>
        </p:nvSpPr>
        <p:spPr>
          <a:xfrm>
            <a:off x="1128943" y="1700591"/>
            <a:ext cx="7048804" cy="4379976"/>
          </a:xfrm>
        </p:spPr>
        <p:txBody>
          <a:bodyPr/>
          <a:lstStyle/>
          <a:p>
            <a:pPr marL="0" indent="0">
              <a:buNone/>
            </a:pPr>
            <a:r>
              <a:rPr lang="en-US" sz="3000" dirty="0" smtClean="0"/>
              <a:t>Are errors random </a:t>
            </a:r>
            <a:r>
              <a:rPr lang="en-US" sz="3000" dirty="0"/>
              <a:t>or </a:t>
            </a:r>
            <a:r>
              <a:rPr lang="en-US" sz="3000" dirty="0" smtClean="0"/>
              <a:t>do they introduce </a:t>
            </a:r>
            <a:r>
              <a:rPr lang="en-US" sz="3000" dirty="0"/>
              <a:t>bias</a:t>
            </a:r>
          </a:p>
          <a:p>
            <a:pPr marL="0" indent="0">
              <a:buNone/>
            </a:pPr>
            <a:r>
              <a:rPr lang="en-US" sz="3000" dirty="0" smtClean="0"/>
              <a:t>Are errors more </a:t>
            </a:r>
            <a:r>
              <a:rPr lang="en-US" sz="3000" dirty="0"/>
              <a:t>likely in some variables than </a:t>
            </a:r>
            <a:r>
              <a:rPr lang="en-US" sz="3000" dirty="0" smtClean="0"/>
              <a:t>others</a:t>
            </a:r>
          </a:p>
          <a:p>
            <a:pPr marL="0" indent="0">
              <a:buNone/>
            </a:pPr>
            <a:r>
              <a:rPr lang="en-US" sz="3000" dirty="0" smtClean="0"/>
              <a:t>Is there a specific type of error you expect?</a:t>
            </a:r>
          </a:p>
          <a:p>
            <a:pPr marL="0" indent="0">
              <a:buNone/>
            </a:pPr>
            <a:r>
              <a:rPr lang="en-US" sz="3000" dirty="0" smtClean="0"/>
              <a:t>Can you go to the source and ask about error?</a:t>
            </a:r>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16</a:t>
            </a:fld>
            <a:endParaRPr lang="en-US" dirty="0"/>
          </a:p>
        </p:txBody>
      </p:sp>
    </p:spTree>
    <p:extLst>
      <p:ext uri="{BB962C8B-B14F-4D97-AF65-F5344CB8AC3E}">
        <p14:creationId xmlns:p14="http://schemas.microsoft.com/office/powerpoint/2010/main" val="226740581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Analyze the data collection strategy and look for sources of bias </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17</a:t>
            </a:fld>
            <a:endParaRPr lang="en-US" dirty="0"/>
          </a:p>
        </p:txBody>
      </p:sp>
    </p:spTree>
    <p:extLst>
      <p:ext uri="{BB962C8B-B14F-4D97-AF65-F5344CB8AC3E}">
        <p14:creationId xmlns:p14="http://schemas.microsoft.com/office/powerpoint/2010/main" val="178691761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Analyze the data collection strategy and look for sources of bias </a:t>
            </a:r>
          </a:p>
          <a:p>
            <a:pPr marL="228600" lvl="1" indent="0">
              <a:buNone/>
            </a:pPr>
            <a:r>
              <a:rPr lang="en-US" sz="2400" b="1" dirty="0" smtClean="0">
                <a:solidFill>
                  <a:schemeClr val="accent1">
                    <a:lumMod val="60000"/>
                    <a:lumOff val="40000"/>
                  </a:schemeClr>
                </a:solidFill>
              </a:rPr>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18</a:t>
            </a:fld>
            <a:endParaRPr lang="en-US" dirty="0"/>
          </a:p>
        </p:txBody>
      </p:sp>
    </p:spTree>
    <p:extLst>
      <p:ext uri="{BB962C8B-B14F-4D97-AF65-F5344CB8AC3E}">
        <p14:creationId xmlns:p14="http://schemas.microsoft.com/office/powerpoint/2010/main" val="59449127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Survey</a:t>
            </a:r>
            <a:endParaRPr lang="en-US" dirty="0"/>
          </a:p>
        </p:txBody>
      </p:sp>
      <p:sp>
        <p:nvSpPr>
          <p:cNvPr id="4" name="Content Placeholder 2"/>
          <p:cNvSpPr>
            <a:spLocks noGrp="1"/>
          </p:cNvSpPr>
          <p:nvPr>
            <p:ph idx="1"/>
          </p:nvPr>
        </p:nvSpPr>
        <p:spPr>
          <a:xfrm>
            <a:off x="1554408" y="1459754"/>
            <a:ext cx="7132391" cy="5245846"/>
          </a:xfrm>
        </p:spPr>
        <p:txBody>
          <a:bodyPr/>
          <a:lstStyle/>
          <a:p>
            <a:pPr marL="0" indent="0">
              <a:buNone/>
            </a:pPr>
            <a:r>
              <a:rPr lang="en-US" dirty="0" smtClean="0"/>
              <a:t>How many hours of sleep did you get last night?</a:t>
            </a:r>
          </a:p>
          <a:p>
            <a:pPr marL="0" indent="0">
              <a:buNone/>
            </a:pPr>
            <a:endParaRPr lang="en-US" dirty="0" smtClean="0"/>
          </a:p>
          <a:p>
            <a:pPr marL="0" indent="0">
              <a:buNone/>
            </a:pPr>
            <a:r>
              <a:rPr lang="en-US" dirty="0"/>
              <a:t>http://</a:t>
            </a:r>
            <a:r>
              <a:rPr lang="en-US" dirty="0" err="1"/>
              <a:t>tinyurl.com</a:t>
            </a:r>
            <a:r>
              <a:rPr lang="en-US" dirty="0"/>
              <a:t>/k6xwvnm</a:t>
            </a:r>
          </a:p>
          <a:p>
            <a:pPr marL="0" indent="0">
              <a:buNone/>
            </a:pPr>
            <a:endParaRPr lang="en-US" dirty="0"/>
          </a:p>
          <a:p>
            <a:pPr marL="0" indent="0">
              <a:buNone/>
            </a:pPr>
            <a:endParaRPr lang="en-US" dirty="0"/>
          </a:p>
        </p:txBody>
      </p:sp>
      <p:sp>
        <p:nvSpPr>
          <p:cNvPr id="5" name="TextBox 4"/>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362911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t>Goals</a:t>
            </a:r>
          </a:p>
        </p:txBody>
      </p:sp>
      <p:sp>
        <p:nvSpPr>
          <p:cNvPr id="5123" name="Rectangle 3"/>
          <p:cNvSpPr>
            <a:spLocks noGrp="1" noChangeArrowheads="1"/>
          </p:cNvSpPr>
          <p:nvPr>
            <p:ph idx="1"/>
          </p:nvPr>
        </p:nvSpPr>
        <p:spPr>
          <a:xfrm>
            <a:off x="1128943" y="1847153"/>
            <a:ext cx="7048804" cy="3440942"/>
          </a:xfrm>
          <a:noFill/>
        </p:spPr>
        <p:txBody>
          <a:bodyPr>
            <a:spAutoFit/>
          </a:bodyPr>
          <a:lstStyle/>
          <a:p>
            <a:pPr marL="320675" indent="-320675" defTabSz="852488">
              <a:lnSpc>
                <a:spcPct val="110000"/>
              </a:lnSpc>
              <a:buFontTx/>
              <a:buNone/>
            </a:pPr>
            <a:r>
              <a:rPr lang="en-US" b="1" dirty="0"/>
              <a:t>After </a:t>
            </a:r>
            <a:r>
              <a:rPr lang="en-US" b="1" dirty="0" smtClean="0"/>
              <a:t>this, </a:t>
            </a:r>
            <a:r>
              <a:rPr lang="en-US" b="1" dirty="0"/>
              <a:t>you should be able to:</a:t>
            </a:r>
            <a:r>
              <a:rPr lang="en-US" sz="3600" dirty="0"/>
              <a:t> </a:t>
            </a:r>
            <a:endParaRPr lang="en-US" sz="1200" dirty="0"/>
          </a:p>
          <a:p>
            <a:pPr marL="320675" indent="-320675" defTabSz="852488">
              <a:spcBef>
                <a:spcPct val="25000"/>
              </a:spcBef>
              <a:buSzPct val="80000"/>
            </a:pPr>
            <a:r>
              <a:rPr lang="en-US" smtClean="0"/>
              <a:t>Describe the </a:t>
            </a:r>
            <a:r>
              <a:rPr lang="en-US" dirty="0" smtClean="0"/>
              <a:t>four Cs of data quality</a:t>
            </a:r>
          </a:p>
          <a:p>
            <a:pPr marL="320675" indent="-320675" defTabSz="852488">
              <a:spcBef>
                <a:spcPct val="25000"/>
              </a:spcBef>
              <a:buSzPct val="80000"/>
            </a:pPr>
            <a:r>
              <a:rPr lang="en-US" dirty="0" smtClean="0"/>
              <a:t>Explain causes of quality issues for each of them</a:t>
            </a:r>
          </a:p>
          <a:p>
            <a:pPr marL="320675" indent="-320675" defTabSz="852488">
              <a:spcBef>
                <a:spcPct val="25000"/>
              </a:spcBef>
              <a:buSzPct val="80000"/>
            </a:pPr>
            <a:r>
              <a:rPr lang="en-US" dirty="0" smtClean="0"/>
              <a:t>Explain fixes for quality issues for each of them </a:t>
            </a:r>
            <a:endParaRPr lang="en-US" sz="2800" dirty="0" smtClean="0"/>
          </a:p>
        </p:txBody>
      </p:sp>
      <p:sp>
        <p:nvSpPr>
          <p:cNvPr id="2" name="Rectangle 1"/>
          <p:cNvSpPr/>
          <p:nvPr/>
        </p:nvSpPr>
        <p:spPr>
          <a:xfrm>
            <a:off x="0" y="6488668"/>
            <a:ext cx="7101749" cy="369332"/>
          </a:xfrm>
          <a:prstGeom prst="rect">
            <a:avLst/>
          </a:prstGeom>
        </p:spPr>
        <p:txBody>
          <a:bodyPr wrap="none">
            <a:spAutoFit/>
          </a:bodyPr>
          <a:lstStyle/>
          <a:p>
            <a:r>
              <a:rPr lang="en-US" dirty="0" smtClean="0"/>
              <a:t>Adapted from http</a:t>
            </a:r>
            <a:r>
              <a:rPr lang="en-US" dirty="0"/>
              <a:t>://</a:t>
            </a:r>
            <a:r>
              <a:rPr lang="en-US" dirty="0" err="1"/>
              <a:t>www.fordham.edu</a:t>
            </a:r>
            <a:r>
              <a:rPr lang="en-US" dirty="0"/>
              <a:t>/economics/</a:t>
            </a:r>
            <a:r>
              <a:rPr lang="en-US" dirty="0" err="1"/>
              <a:t>Vinod</a:t>
            </a:r>
            <a:r>
              <a:rPr lang="en-US" dirty="0" smtClean="0"/>
              <a:t>/</a:t>
            </a:r>
            <a:r>
              <a:rPr lang="en-US" dirty="0" err="1" smtClean="0"/>
              <a:t>correl-regr.ppt</a:t>
            </a:r>
            <a:endParaRPr lang="en-US" dirty="0"/>
          </a:p>
        </p:txBody>
      </p:sp>
    </p:spTree>
    <p:extLst>
      <p:ext uri="{BB962C8B-B14F-4D97-AF65-F5344CB8AC3E}">
        <p14:creationId xmlns:p14="http://schemas.microsoft.com/office/powerpoint/2010/main" val="70336133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95250" y="238125"/>
            <a:ext cx="9334500" cy="6381750"/>
          </a:xfrm>
          <a:prstGeom prst="rect">
            <a:avLst/>
          </a:prstGeom>
        </p:spPr>
      </p:pic>
    </p:spTree>
    <p:extLst>
      <p:ext uri="{BB962C8B-B14F-4D97-AF65-F5344CB8AC3E}">
        <p14:creationId xmlns:p14="http://schemas.microsoft.com/office/powerpoint/2010/main" val="414312300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61912" y="342900"/>
            <a:ext cx="9020175" cy="6172200"/>
          </a:xfrm>
          <a:prstGeom prst="rect">
            <a:avLst/>
          </a:prstGeom>
        </p:spPr>
      </p:pic>
    </p:spTree>
    <p:extLst>
      <p:ext uri="{BB962C8B-B14F-4D97-AF65-F5344CB8AC3E}">
        <p14:creationId xmlns:p14="http://schemas.microsoft.com/office/powerpoint/2010/main" val="296268959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524000" y="19050"/>
            <a:ext cx="5872163" cy="6835344"/>
            <a:chOff x="1900237" y="19050"/>
            <a:chExt cx="5348288" cy="6225540"/>
          </a:xfrm>
        </p:grpSpPr>
        <p:pic>
          <p:nvPicPr>
            <p:cNvPr id="2" name="Picture 1"/>
            <p:cNvPicPr>
              <a:picLocks noChangeAspect="1"/>
            </p:cNvPicPr>
            <p:nvPr/>
          </p:nvPicPr>
          <p:blipFill rotWithShape="1">
            <a:blip r:embed="rId3"/>
            <a:srcRect b="11430"/>
            <a:stretch/>
          </p:blipFill>
          <p:spPr>
            <a:xfrm>
              <a:off x="1900237" y="19050"/>
              <a:ext cx="5343525" cy="6040374"/>
            </a:xfrm>
            <a:prstGeom prst="rect">
              <a:avLst/>
            </a:prstGeom>
          </p:spPr>
        </p:pic>
        <p:pic>
          <p:nvPicPr>
            <p:cNvPr id="3" name="Picture 2"/>
            <p:cNvPicPr>
              <a:picLocks noChangeAspect="1"/>
            </p:cNvPicPr>
            <p:nvPr/>
          </p:nvPicPr>
          <p:blipFill rotWithShape="1">
            <a:blip r:embed="rId3"/>
            <a:srcRect t="92235"/>
            <a:stretch/>
          </p:blipFill>
          <p:spPr>
            <a:xfrm>
              <a:off x="1905000" y="5715000"/>
              <a:ext cx="5343525" cy="529590"/>
            </a:xfrm>
            <a:prstGeom prst="rect">
              <a:avLst/>
            </a:prstGeom>
          </p:spPr>
        </p:pic>
      </p:grpSp>
    </p:spTree>
    <p:extLst>
      <p:ext uri="{BB962C8B-B14F-4D97-AF65-F5344CB8AC3E}">
        <p14:creationId xmlns:p14="http://schemas.microsoft.com/office/powerpoint/2010/main" val="350303132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Sample Selection</a:t>
            </a:r>
            <a:endParaRPr lang="en-US" dirty="0"/>
          </a:p>
        </p:txBody>
      </p:sp>
      <p:sp>
        <p:nvSpPr>
          <p:cNvPr id="8" name="Content Placeholder 7"/>
          <p:cNvSpPr>
            <a:spLocks noGrp="1"/>
          </p:cNvSpPr>
          <p:nvPr>
            <p:ph idx="1"/>
          </p:nvPr>
        </p:nvSpPr>
        <p:spPr>
          <a:xfrm>
            <a:off x="1164223" y="1700591"/>
            <a:ext cx="7013524" cy="4379976"/>
          </a:xfrm>
        </p:spPr>
        <p:txBody>
          <a:bodyPr/>
          <a:lstStyle/>
          <a:p>
            <a:pPr marL="0" indent="0">
              <a:buNone/>
            </a:pPr>
            <a:r>
              <a:rPr lang="en-US" dirty="0" smtClean="0"/>
              <a:t>Finding the error:</a:t>
            </a:r>
          </a:p>
          <a:p>
            <a:pPr lvl="1"/>
            <a:r>
              <a:rPr lang="en-US" dirty="0" smtClean="0"/>
              <a:t>How was the data collected</a:t>
            </a:r>
          </a:p>
          <a:p>
            <a:pPr lvl="1"/>
            <a:r>
              <a:rPr lang="en-US" dirty="0" smtClean="0"/>
              <a:t>Who was included</a:t>
            </a:r>
          </a:p>
          <a:p>
            <a:pPr lvl="1"/>
            <a:r>
              <a:rPr lang="en-US" dirty="0" smtClean="0"/>
              <a:t>How were they selected?</a:t>
            </a:r>
          </a:p>
          <a:p>
            <a:pPr marL="0" indent="0">
              <a:buNone/>
            </a:pPr>
            <a:r>
              <a:rPr lang="en-US" dirty="0" smtClean="0"/>
              <a:t>Addressing its impact:</a:t>
            </a:r>
          </a:p>
          <a:p>
            <a:pPr lvl="1"/>
            <a:r>
              <a:rPr lang="en-US" dirty="0"/>
              <a:t>If it is your sample, pay careful attention to how you select participants</a:t>
            </a:r>
          </a:p>
          <a:p>
            <a:pPr lvl="1"/>
            <a:r>
              <a:rPr lang="en-US" dirty="0" smtClean="0"/>
              <a:t>Is it random or does it introduce bias</a:t>
            </a:r>
          </a:p>
          <a:p>
            <a:pPr lvl="1"/>
            <a:r>
              <a:rPr lang="en-US" dirty="0" smtClean="0"/>
              <a:t>Is it more likely in some variables than others</a:t>
            </a:r>
          </a:p>
          <a:p>
            <a:pPr lvl="1"/>
            <a:r>
              <a:rPr lang="en-US" dirty="0" smtClean="0"/>
              <a:t>Is there a specific type of error you expect?</a:t>
            </a:r>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23</a:t>
            </a:fld>
            <a:endParaRPr lang="en-US" dirty="0"/>
          </a:p>
        </p:txBody>
      </p:sp>
    </p:spTree>
    <p:extLst>
      <p:ext uri="{BB962C8B-B14F-4D97-AF65-F5344CB8AC3E}">
        <p14:creationId xmlns:p14="http://schemas.microsoft.com/office/powerpoint/2010/main" val="311336145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Analyze the data collection strategy and look for sources of bias </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b="1" dirty="0">
                <a:solidFill>
                  <a:srgbClr val="FC2126"/>
                </a:solidFill>
              </a:rPr>
              <a:t>Measurement Errors: [variable level]</a:t>
            </a:r>
          </a:p>
          <a:p>
            <a:pPr marL="228600" lvl="1" indent="0">
              <a:buNone/>
            </a:pPr>
            <a:r>
              <a:rPr lang="en-US" dirty="0" smtClean="0"/>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24</a:t>
            </a:fld>
            <a:endParaRPr lang="en-US" dirty="0"/>
          </a:p>
        </p:txBody>
      </p:sp>
    </p:spTree>
    <p:extLst>
      <p:ext uri="{BB962C8B-B14F-4D97-AF65-F5344CB8AC3E}">
        <p14:creationId xmlns:p14="http://schemas.microsoft.com/office/powerpoint/2010/main" val="408417715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lvl="1"/>
            <a:r>
              <a:rPr lang="en-US" dirty="0" smtClean="0"/>
              <a:t>Double barreled (two in one)</a:t>
            </a:r>
          </a:p>
          <a:p>
            <a:pPr lvl="1"/>
            <a:r>
              <a:rPr lang="en-US" dirty="0" smtClean="0"/>
              <a:t>Leading; </a:t>
            </a:r>
            <a:r>
              <a:rPr lang="en-US" dirty="0"/>
              <a:t>Response ‘primed’ </a:t>
            </a:r>
            <a:endParaRPr lang="en-US" dirty="0" smtClean="0"/>
          </a:p>
          <a:p>
            <a:pPr lvl="1"/>
            <a:r>
              <a:rPr lang="en-US" dirty="0" smtClean="0"/>
              <a:t>Intrusive</a:t>
            </a:r>
          </a:p>
          <a:p>
            <a:pPr lvl="1"/>
            <a:r>
              <a:rPr lang="en-US" dirty="0" smtClean="0"/>
              <a:t>Answer impossible to recall</a:t>
            </a:r>
          </a:p>
          <a:p>
            <a:pPr lvl="1"/>
            <a:r>
              <a:rPr lang="en-US" dirty="0"/>
              <a:t>Skipped Question &amp; ‘No’ </a:t>
            </a:r>
            <a:r>
              <a:rPr lang="en-US" dirty="0" smtClean="0"/>
              <a:t>indistinguishable</a:t>
            </a:r>
          </a:p>
          <a:p>
            <a:pPr lvl="1"/>
            <a:r>
              <a:rPr lang="en-US" dirty="0"/>
              <a:t>No correct category </a:t>
            </a:r>
          </a:p>
          <a:p>
            <a:pPr lvl="1"/>
            <a:r>
              <a:rPr lang="en-US" dirty="0"/>
              <a:t>Ambiguous</a:t>
            </a:r>
          </a:p>
          <a:p>
            <a:pPr lvl="1"/>
            <a:r>
              <a:rPr lang="en-US" dirty="0"/>
              <a:t>Inconsistent </a:t>
            </a:r>
            <a:r>
              <a:rPr lang="en-US" dirty="0" smtClean="0"/>
              <a:t>terminology</a:t>
            </a:r>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25</a:t>
            </a:fld>
            <a:endParaRPr lang="en-US" dirty="0"/>
          </a:p>
        </p:txBody>
      </p:sp>
    </p:spTree>
    <p:extLst>
      <p:ext uri="{BB962C8B-B14F-4D97-AF65-F5344CB8AC3E}">
        <p14:creationId xmlns:p14="http://schemas.microsoft.com/office/powerpoint/2010/main" val="253100438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Content Placeholder 2"/>
          <p:cNvSpPr>
            <a:spLocks noGrp="1"/>
          </p:cNvSpPr>
          <p:nvPr>
            <p:ph idx="1"/>
          </p:nvPr>
        </p:nvSpPr>
        <p:spPr>
          <a:xfrm>
            <a:off x="1128942" y="1847153"/>
            <a:ext cx="7503463" cy="4379976"/>
          </a:xfrm>
        </p:spPr>
        <p:txBody>
          <a:bodyPr>
            <a:normAutofit fontScale="92500"/>
          </a:bodyPr>
          <a:lstStyle/>
          <a:p>
            <a:pPr marL="0" indent="0">
              <a:buNone/>
            </a:pPr>
            <a:r>
              <a:rPr lang="en-US" dirty="0"/>
              <a:t>We would like to know about what you think about </a:t>
            </a:r>
            <a:r>
              <a:rPr lang="en-US" i="1" dirty="0" smtClean="0"/>
              <a:t>how well you recognize humor</a:t>
            </a:r>
            <a:r>
              <a:rPr lang="en-US" dirty="0" smtClean="0"/>
              <a:t>. We want you to compare your own skill to the skills of the other people in this room. We want you to indicate your own estimated position in this group.  </a:t>
            </a:r>
          </a:p>
          <a:p>
            <a:pPr marL="0" indent="0">
              <a:buNone/>
            </a:pPr>
            <a:r>
              <a:rPr lang="en-US" dirty="0" smtClean="0"/>
              <a:t>	Of course, this is a difficult question because you may not know all of your classmates, much less how good their sense of humor is. But please </a:t>
            </a:r>
            <a:r>
              <a:rPr lang="en-US" i="1" dirty="0" smtClean="0"/>
              <a:t>make the most accurate estimate you can.</a:t>
            </a:r>
          </a:p>
          <a:p>
            <a:pPr marL="0" indent="0">
              <a:buNone/>
            </a:pPr>
            <a:r>
              <a:rPr lang="en-US" b="1" dirty="0"/>
              <a:t>http://</a:t>
            </a:r>
            <a:r>
              <a:rPr lang="en-US" b="1" dirty="0" err="1"/>
              <a:t>tinyurl.com</a:t>
            </a:r>
            <a:r>
              <a:rPr lang="en-US" b="1" dirty="0"/>
              <a:t>/oc7hat3</a:t>
            </a:r>
          </a:p>
        </p:txBody>
      </p:sp>
      <p:sp>
        <p:nvSpPr>
          <p:cNvPr id="5" name="TextBox 4"/>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58117431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27</a:t>
            </a:fld>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747096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22123" y="6488668"/>
            <a:ext cx="7994496" cy="369332"/>
          </a:xfrm>
          <a:prstGeom prst="rect">
            <a:avLst/>
          </a:prstGeom>
          <a:noFill/>
        </p:spPr>
        <p:txBody>
          <a:bodyPr wrap="none" rtlCol="0">
            <a:spAutoFit/>
          </a:bodyPr>
          <a:lstStyle/>
          <a:p>
            <a:r>
              <a:rPr lang="en-US" dirty="0" smtClean="0"/>
              <a:t>Figure 1: Perceived ability to recognize humor … </a:t>
            </a:r>
            <a:r>
              <a:rPr lang="en-US" dirty="0"/>
              <a:t>from  </a:t>
            </a:r>
            <a:r>
              <a:rPr lang="en-US" sz="900" dirty="0" err="1" smtClean="0"/>
              <a:t>gagne.homedns.org</a:t>
            </a:r>
            <a:r>
              <a:rPr lang="en-US" sz="900" dirty="0"/>
              <a:t>/~</a:t>
            </a:r>
            <a:r>
              <a:rPr lang="en-US" sz="900" dirty="0" err="1"/>
              <a:t>tgagne</a:t>
            </a:r>
            <a:r>
              <a:rPr lang="en-US" sz="900" dirty="0"/>
              <a:t>/</a:t>
            </a:r>
            <a:r>
              <a:rPr lang="en-US" sz="900" dirty="0" err="1"/>
              <a:t>contrib</a:t>
            </a:r>
            <a:r>
              <a:rPr lang="en-US" sz="900" dirty="0"/>
              <a:t>/unskilled.html#fig2</a:t>
            </a:r>
          </a:p>
        </p:txBody>
      </p:sp>
      <p:sp>
        <p:nvSpPr>
          <p:cNvPr id="2" name="Title 1"/>
          <p:cNvSpPr>
            <a:spLocks noGrp="1"/>
          </p:cNvSpPr>
          <p:nvPr>
            <p:ph type="title"/>
          </p:nvPr>
        </p:nvSpPr>
        <p:spPr>
          <a:xfrm>
            <a:off x="954132" y="310162"/>
            <a:ext cx="7490102" cy="990107"/>
          </a:xfrm>
        </p:spPr>
        <p:txBody>
          <a:bodyPr/>
          <a:lstStyle/>
          <a:p>
            <a:r>
              <a:rPr lang="en-US" sz="2800" dirty="0" smtClean="0"/>
              <a:t>Ability to recognize humor</a:t>
            </a:r>
            <a:endParaRPr lang="en-US" sz="2800" dirty="0"/>
          </a:p>
        </p:txBody>
      </p:sp>
      <p:pic>
        <p:nvPicPr>
          <p:cNvPr id="7" name="Picture 6"/>
          <p:cNvPicPr>
            <a:picLocks noChangeAspect="1"/>
          </p:cNvPicPr>
          <p:nvPr/>
        </p:nvPicPr>
        <p:blipFill>
          <a:blip r:embed="rId3"/>
          <a:stretch>
            <a:fillRect/>
          </a:stretch>
        </p:blipFill>
        <p:spPr>
          <a:xfrm>
            <a:off x="3435851" y="1559652"/>
            <a:ext cx="4719758" cy="4507236"/>
          </a:xfrm>
          <a:prstGeom prst="rect">
            <a:avLst/>
          </a:prstGeom>
        </p:spPr>
      </p:pic>
      <p:sp>
        <p:nvSpPr>
          <p:cNvPr id="8" name="Content Placeholder 7"/>
          <p:cNvSpPr>
            <a:spLocks noGrp="1"/>
          </p:cNvSpPr>
          <p:nvPr>
            <p:ph idx="1"/>
          </p:nvPr>
        </p:nvSpPr>
        <p:spPr>
          <a:xfrm>
            <a:off x="1128943" y="1847153"/>
            <a:ext cx="2140552" cy="4379976"/>
          </a:xfrm>
        </p:spPr>
        <p:txBody>
          <a:bodyPr/>
          <a:lstStyle/>
          <a:p>
            <a:pPr marL="0" indent="0">
              <a:buNone/>
            </a:pPr>
            <a:r>
              <a:rPr lang="en-US" sz="2000" dirty="0" err="1"/>
              <a:t>Krugar</a:t>
            </a:r>
            <a:r>
              <a:rPr lang="en-US" sz="2000" dirty="0"/>
              <a:t> &amp; </a:t>
            </a:r>
            <a:r>
              <a:rPr lang="en-US" sz="2000" dirty="0" smtClean="0"/>
              <a:t>Dunning (1999) “Unskilled </a:t>
            </a:r>
            <a:r>
              <a:rPr lang="en-US" sz="2000" dirty="0"/>
              <a:t>and Unaware of It: How Difficulties in Recognizing One’s Own Incompetence Lead to Inflated Self-</a:t>
            </a:r>
            <a:r>
              <a:rPr lang="en-US" sz="2000" dirty="0" smtClean="0"/>
              <a:t>Assessments”</a:t>
            </a:r>
          </a:p>
          <a:p>
            <a:pPr marL="0" indent="0">
              <a:buNone/>
            </a:pPr>
            <a:r>
              <a:rPr lang="en-US" sz="2000" dirty="0"/>
              <a:t>J. </a:t>
            </a:r>
            <a:r>
              <a:rPr lang="en-US" sz="2000" dirty="0" err="1"/>
              <a:t>Pers</a:t>
            </a:r>
            <a:r>
              <a:rPr lang="en-US" sz="2000" dirty="0"/>
              <a:t> &amp; Soc. Psych.</a:t>
            </a:r>
          </a:p>
          <a:p>
            <a:pPr marL="0" indent="0">
              <a:buNone/>
            </a:pPr>
            <a:endParaRPr lang="en-US" sz="2000" dirty="0"/>
          </a:p>
        </p:txBody>
      </p:sp>
    </p:spTree>
    <p:extLst>
      <p:ext uri="{BB962C8B-B14F-4D97-AF65-F5344CB8AC3E}">
        <p14:creationId xmlns:p14="http://schemas.microsoft.com/office/powerpoint/2010/main" val="529725373"/>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Illusory </a:t>
            </a:r>
            <a:r>
              <a:rPr lang="en-US" dirty="0" smtClean="0"/>
              <a:t>superiority</a:t>
            </a:r>
            <a:endParaRPr lang="en-US" dirty="0"/>
          </a:p>
        </p:txBody>
      </p:sp>
      <p:sp>
        <p:nvSpPr>
          <p:cNvPr id="3" name="Content Placeholder 2"/>
          <p:cNvSpPr>
            <a:spLocks noGrp="1"/>
          </p:cNvSpPr>
          <p:nvPr>
            <p:ph idx="1"/>
          </p:nvPr>
        </p:nvSpPr>
        <p:spPr/>
        <p:txBody>
          <a:bodyPr/>
          <a:lstStyle/>
          <a:p>
            <a:r>
              <a:rPr lang="en-US" dirty="0" smtClean="0"/>
              <a:t>A </a:t>
            </a:r>
            <a:r>
              <a:rPr lang="en-US" dirty="0"/>
              <a:t>cognitive bias that causes people to overestimate their positive qualities and abilities and to underestimate their negative qualities, relative to </a:t>
            </a:r>
            <a:r>
              <a:rPr lang="en-US" dirty="0" smtClean="0"/>
              <a:t>others</a:t>
            </a:r>
          </a:p>
          <a:p>
            <a:r>
              <a:rPr lang="en-US" dirty="0" smtClean="0"/>
              <a:t>Also known as:</a:t>
            </a:r>
          </a:p>
          <a:p>
            <a:pPr lvl="1"/>
            <a:r>
              <a:rPr lang="en-US" dirty="0"/>
              <a:t>above average </a:t>
            </a:r>
            <a:r>
              <a:rPr lang="en-US" dirty="0" smtClean="0"/>
              <a:t>effect</a:t>
            </a:r>
          </a:p>
          <a:p>
            <a:pPr lvl="1"/>
            <a:r>
              <a:rPr lang="en-US" dirty="0"/>
              <a:t>superiority </a:t>
            </a:r>
            <a:r>
              <a:rPr lang="en-US" dirty="0" smtClean="0"/>
              <a:t>bias</a:t>
            </a:r>
          </a:p>
          <a:p>
            <a:pPr lvl="1"/>
            <a:r>
              <a:rPr lang="en-US" dirty="0"/>
              <a:t>leniency </a:t>
            </a:r>
            <a:r>
              <a:rPr lang="en-US" dirty="0" smtClean="0"/>
              <a:t>error</a:t>
            </a:r>
          </a:p>
          <a:p>
            <a:pPr lvl="1"/>
            <a:r>
              <a:rPr lang="en-US" dirty="0"/>
              <a:t>sense of relative superiority</a:t>
            </a:r>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3576036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Recommended Reading</a:t>
            </a:r>
            <a:endParaRPr lang="en-US" dirty="0"/>
          </a:p>
        </p:txBody>
      </p:sp>
      <p:sp>
        <p:nvSpPr>
          <p:cNvPr id="3" name="Content Placeholder 2"/>
          <p:cNvSpPr>
            <a:spLocks noGrp="1"/>
          </p:cNvSpPr>
          <p:nvPr>
            <p:ph idx="1"/>
          </p:nvPr>
        </p:nvSpPr>
        <p:spPr/>
        <p:txBody>
          <a:bodyPr/>
          <a:lstStyle/>
          <a:p>
            <a:r>
              <a:rPr lang="en-US" dirty="0" smtClean="0"/>
              <a:t>The </a:t>
            </a:r>
            <a:r>
              <a:rPr lang="en-US" dirty="0"/>
              <a:t>Bad Data Handbook (McCallum): O’Reilly </a:t>
            </a:r>
            <a:r>
              <a:rPr lang="en-US" dirty="0" smtClean="0"/>
              <a:t>Press</a:t>
            </a:r>
          </a:p>
          <a:p>
            <a:r>
              <a:rPr lang="en-US" dirty="0" smtClean="0"/>
              <a:t>Making Sense of Data: A practical guide to Exploratory Data Analysis and Data Mining</a:t>
            </a:r>
          </a:p>
          <a:p>
            <a:r>
              <a:rPr lang="en-US" dirty="0" err="1" smtClean="0"/>
              <a:t>Tukey</a:t>
            </a:r>
            <a:r>
              <a:rPr lang="en-US" dirty="0" smtClean="0"/>
              <a:t>: Exploratory Data Analysis</a:t>
            </a:r>
          </a:p>
          <a:p>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a:t>
            </a:fld>
            <a:endParaRPr lang="en-US" dirty="0"/>
          </a:p>
        </p:txBody>
      </p:sp>
    </p:spTree>
    <p:extLst>
      <p:ext uri="{BB962C8B-B14F-4D97-AF65-F5344CB8AC3E}">
        <p14:creationId xmlns:p14="http://schemas.microsoft.com/office/powerpoint/2010/main" val="245862767"/>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22123" y="6488668"/>
            <a:ext cx="7725192" cy="369332"/>
          </a:xfrm>
          <a:prstGeom prst="rect">
            <a:avLst/>
          </a:prstGeom>
          <a:noFill/>
        </p:spPr>
        <p:txBody>
          <a:bodyPr wrap="none" rtlCol="0">
            <a:spAutoFit/>
          </a:bodyPr>
          <a:lstStyle/>
          <a:p>
            <a:r>
              <a:rPr lang="en-US" dirty="0" smtClean="0"/>
              <a:t>Figure 2: Perceived logical reasoning ability … </a:t>
            </a:r>
            <a:r>
              <a:rPr lang="en-US" dirty="0"/>
              <a:t>from  </a:t>
            </a:r>
            <a:r>
              <a:rPr lang="en-US" sz="900" dirty="0" err="1" smtClean="0"/>
              <a:t>gagne.homedns.org</a:t>
            </a:r>
            <a:r>
              <a:rPr lang="en-US" sz="900" dirty="0"/>
              <a:t>/~</a:t>
            </a:r>
            <a:r>
              <a:rPr lang="en-US" sz="900" dirty="0" err="1"/>
              <a:t>tgagne</a:t>
            </a:r>
            <a:r>
              <a:rPr lang="en-US" sz="900" dirty="0"/>
              <a:t>/</a:t>
            </a:r>
            <a:r>
              <a:rPr lang="en-US" sz="900" dirty="0" err="1"/>
              <a:t>contrib</a:t>
            </a:r>
            <a:r>
              <a:rPr lang="en-US" sz="900" dirty="0"/>
              <a:t>/unskilled.html#fig2</a:t>
            </a:r>
          </a:p>
        </p:txBody>
      </p:sp>
      <p:sp>
        <p:nvSpPr>
          <p:cNvPr id="2" name="Title 1"/>
          <p:cNvSpPr>
            <a:spLocks noGrp="1"/>
          </p:cNvSpPr>
          <p:nvPr>
            <p:ph type="title"/>
          </p:nvPr>
        </p:nvSpPr>
        <p:spPr/>
        <p:txBody>
          <a:bodyPr/>
          <a:lstStyle/>
          <a:p>
            <a:r>
              <a:rPr lang="en-US" dirty="0" smtClean="0"/>
              <a:t>Replicated in many domains</a:t>
            </a:r>
            <a:endParaRPr lang="en-US" dirty="0"/>
          </a:p>
        </p:txBody>
      </p:sp>
      <p:sp>
        <p:nvSpPr>
          <p:cNvPr id="4" name="Content Placeholder 3"/>
          <p:cNvSpPr>
            <a:spLocks noGrp="1"/>
          </p:cNvSpPr>
          <p:nvPr>
            <p:ph idx="1"/>
          </p:nvPr>
        </p:nvSpPr>
        <p:spPr>
          <a:xfrm>
            <a:off x="122123" y="2147564"/>
            <a:ext cx="3313728" cy="4379976"/>
          </a:xfrm>
        </p:spPr>
        <p:txBody>
          <a:bodyPr/>
          <a:lstStyle/>
          <a:p>
            <a:pPr marL="0" indent="0">
              <a:buNone/>
            </a:pPr>
            <a:r>
              <a:rPr lang="en-US" dirty="0"/>
              <a:t>“participants in the bottom quartile not only </a:t>
            </a:r>
            <a:r>
              <a:rPr lang="en-US" i="1" dirty="0"/>
              <a:t>overestimated</a:t>
            </a:r>
            <a:r>
              <a:rPr lang="en-US" dirty="0"/>
              <a:t> </a:t>
            </a:r>
            <a:r>
              <a:rPr lang="en-US" i="1" dirty="0"/>
              <a:t>themselves</a:t>
            </a:r>
            <a:r>
              <a:rPr lang="en-US" dirty="0"/>
              <a:t> but believed that they were </a:t>
            </a:r>
            <a:r>
              <a:rPr lang="en-US" b="1" i="1" dirty="0"/>
              <a:t>above average</a:t>
            </a:r>
            <a:r>
              <a:rPr lang="en-US" dirty="0" smtClean="0"/>
              <a:t>.”</a:t>
            </a:r>
          </a:p>
          <a:p>
            <a:pPr marL="0" indent="0">
              <a:buNone/>
            </a:pPr>
            <a:endParaRPr lang="en-US" dirty="0"/>
          </a:p>
          <a:p>
            <a:pPr marL="0" indent="0">
              <a:buNone/>
            </a:pPr>
            <a:endParaRPr lang="en-US" dirty="0"/>
          </a:p>
        </p:txBody>
      </p:sp>
      <p:pic>
        <p:nvPicPr>
          <p:cNvPr id="6" name="Picture 5"/>
          <p:cNvPicPr>
            <a:picLocks noChangeAspect="1"/>
          </p:cNvPicPr>
          <p:nvPr/>
        </p:nvPicPr>
        <p:blipFill>
          <a:blip r:embed="rId3"/>
          <a:stretch>
            <a:fillRect/>
          </a:stretch>
        </p:blipFill>
        <p:spPr>
          <a:xfrm>
            <a:off x="3367934" y="1383848"/>
            <a:ext cx="5335037" cy="5104819"/>
          </a:xfrm>
          <a:prstGeom prst="rect">
            <a:avLst/>
          </a:prstGeom>
        </p:spPr>
      </p:pic>
    </p:spTree>
    <p:extLst>
      <p:ext uri="{BB962C8B-B14F-4D97-AF65-F5344CB8AC3E}">
        <p14:creationId xmlns:p14="http://schemas.microsoft.com/office/powerpoint/2010/main" val="53407818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Also evidenced in studies of: </a:t>
            </a:r>
            <a:endParaRPr lang="en-US" dirty="0"/>
          </a:p>
        </p:txBody>
      </p:sp>
      <p:sp>
        <p:nvSpPr>
          <p:cNvPr id="3" name="Content Placeholder 2"/>
          <p:cNvSpPr>
            <a:spLocks noGrp="1"/>
          </p:cNvSpPr>
          <p:nvPr>
            <p:ph idx="1"/>
          </p:nvPr>
        </p:nvSpPr>
        <p:spPr/>
        <p:txBody>
          <a:bodyPr/>
          <a:lstStyle/>
          <a:p>
            <a:pPr lvl="1"/>
            <a:r>
              <a:rPr lang="en-US" sz="3200" dirty="0" smtClean="0"/>
              <a:t>Memory</a:t>
            </a:r>
          </a:p>
          <a:p>
            <a:pPr lvl="1"/>
            <a:r>
              <a:rPr lang="en-US" sz="3200" dirty="0" smtClean="0"/>
              <a:t>Cognitive tasks</a:t>
            </a:r>
          </a:p>
          <a:p>
            <a:pPr lvl="1"/>
            <a:r>
              <a:rPr lang="en-US" sz="3200" dirty="0" smtClean="0"/>
              <a:t>Academic and job performance</a:t>
            </a:r>
          </a:p>
          <a:p>
            <a:pPr lvl="1"/>
            <a:r>
              <a:rPr lang="en-US" sz="3200" dirty="0" smtClean="0"/>
              <a:t>Health</a:t>
            </a:r>
          </a:p>
          <a:p>
            <a:pPr lvl="1"/>
            <a:r>
              <a:rPr lang="en-US" sz="3200" dirty="0" smtClean="0"/>
              <a:t>Popularity</a:t>
            </a:r>
          </a:p>
          <a:p>
            <a:pPr lvl="1"/>
            <a:r>
              <a:rPr lang="en-US" sz="3200" dirty="0" smtClean="0"/>
              <a:t>Stock market trading</a:t>
            </a:r>
          </a:p>
          <a:p>
            <a:pPr lvl="1"/>
            <a:r>
              <a:rPr lang="en-US" sz="3200" dirty="0" smtClean="0"/>
              <a:t>Taking lawsuits to trial</a:t>
            </a:r>
          </a:p>
          <a:p>
            <a:pPr marL="457200" lvl="1" indent="0">
              <a:buNone/>
            </a:pPr>
            <a:endParaRPr lang="en-US" sz="3200" dirty="0"/>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35304120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marL="0" indent="0">
              <a:buNone/>
            </a:pPr>
            <a:r>
              <a:rPr lang="en-US" dirty="0" smtClean="0"/>
              <a:t>Badly Chosen Sensors</a:t>
            </a:r>
          </a:p>
          <a:p>
            <a:pPr lvl="1"/>
            <a:r>
              <a:rPr lang="en-US" dirty="0" smtClean="0"/>
              <a:t>Invasive (may be turned off or covered up)</a:t>
            </a:r>
          </a:p>
          <a:p>
            <a:pPr lvl="1"/>
            <a:r>
              <a:rPr lang="en-US" dirty="0" smtClean="0"/>
              <a:t>Incomplete (miss a large portion of the activity of interest)</a:t>
            </a:r>
          </a:p>
          <a:p>
            <a:pPr lvl="1"/>
            <a:r>
              <a:rPr lang="en-US" dirty="0" smtClean="0"/>
              <a:t>Wrong level of detail </a:t>
            </a:r>
          </a:p>
          <a:p>
            <a:pPr lvl="1"/>
            <a:endParaRPr lang="en-US" dirty="0"/>
          </a:p>
          <a:p>
            <a:endParaRPr lang="en-US" dirty="0"/>
          </a:p>
          <a:p>
            <a:pPr lvl="1"/>
            <a:endParaRPr lang="en-US" dirty="0" smtClean="0"/>
          </a:p>
          <a:p>
            <a:pPr marL="0" indent="0">
              <a:buNone/>
            </a:pPr>
            <a:endParaRPr lang="en-US" dirty="0" smtClean="0"/>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32</a:t>
            </a:fld>
            <a:endParaRPr lang="en-US" dirty="0"/>
          </a:p>
        </p:txBody>
      </p:sp>
    </p:spTree>
    <p:extLst>
      <p:ext uri="{BB962C8B-B14F-4D97-AF65-F5344CB8AC3E}">
        <p14:creationId xmlns:p14="http://schemas.microsoft.com/office/powerpoint/2010/main" val="340361031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259228"/>
            <a:ext cx="7048804" cy="4379976"/>
          </a:xfrm>
        </p:spPr>
        <p:txBody>
          <a:bodyPr/>
          <a:lstStyle/>
          <a:p>
            <a:pPr marL="0" indent="0">
              <a:buNone/>
            </a:pPr>
            <a:r>
              <a:rPr lang="en-US" dirty="0" smtClean="0"/>
              <a:t>Badly Designed Questions</a:t>
            </a:r>
          </a:p>
          <a:p>
            <a:pPr marL="0" indent="0">
              <a:buNone/>
            </a:pPr>
            <a:r>
              <a:rPr lang="en-US" dirty="0" smtClean="0"/>
              <a:t>Badly Chosen Sensors</a:t>
            </a:r>
          </a:p>
          <a:p>
            <a:pPr marL="0" indent="0">
              <a:buNone/>
            </a:pPr>
            <a:r>
              <a:rPr lang="en-US" dirty="0"/>
              <a:t>Bad Administration of Measurement Instrument</a:t>
            </a:r>
          </a:p>
          <a:p>
            <a:pPr lvl="1"/>
            <a:r>
              <a:rPr lang="en-US" dirty="0"/>
              <a:t>Long or badly formatted questionnaire</a:t>
            </a:r>
          </a:p>
          <a:p>
            <a:pPr lvl="1"/>
            <a:r>
              <a:rPr lang="en-US" dirty="0" smtClean="0"/>
              <a:t>Non</a:t>
            </a:r>
            <a:r>
              <a:rPr lang="en-US" dirty="0"/>
              <a:t>-objective </a:t>
            </a:r>
            <a:r>
              <a:rPr lang="en-US" dirty="0" smtClean="0"/>
              <a:t>collector/Non blinding</a:t>
            </a:r>
            <a:endParaRPr lang="en-US" dirty="0"/>
          </a:p>
          <a:p>
            <a:pPr lvl="1"/>
            <a:r>
              <a:rPr lang="en-US" dirty="0"/>
              <a:t>Respondent learning</a:t>
            </a:r>
          </a:p>
          <a:p>
            <a:pPr lvl="1"/>
            <a:r>
              <a:rPr lang="en-US" dirty="0"/>
              <a:t>Cultural </a:t>
            </a:r>
            <a:r>
              <a:rPr lang="en-US" dirty="0" smtClean="0"/>
              <a:t>Issues</a:t>
            </a:r>
          </a:p>
          <a:p>
            <a:pPr lvl="1"/>
            <a:r>
              <a:rPr lang="en-US" dirty="0" smtClean="0"/>
              <a:t>Bad placement of sensor</a:t>
            </a:r>
            <a:endParaRPr lang="en-US" dirty="0"/>
          </a:p>
          <a:p>
            <a:pPr lvl="1"/>
            <a:endParaRPr lang="en-US" dirty="0"/>
          </a:p>
          <a:p>
            <a:endParaRPr lang="en-US" dirty="0"/>
          </a:p>
          <a:p>
            <a:pPr lvl="1"/>
            <a:endParaRPr lang="en-US" dirty="0" smtClean="0"/>
          </a:p>
          <a:p>
            <a:pPr marL="0" indent="0">
              <a:buNone/>
            </a:pPr>
            <a:endParaRPr lang="en-US" dirty="0" smtClean="0"/>
          </a:p>
          <a:p>
            <a:pPr marL="228600" lvl="1" indent="0">
              <a:buNone/>
            </a:pPr>
            <a:endParaRPr lang="en-US" dirty="0" smtClean="0"/>
          </a:p>
          <a:p>
            <a:pPr marL="0" indent="0">
              <a:buNone/>
            </a:pPr>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33</a:t>
            </a:fld>
            <a:endParaRPr lang="en-US" dirty="0"/>
          </a:p>
        </p:txBody>
      </p:sp>
    </p:spTree>
    <p:extLst>
      <p:ext uri="{BB962C8B-B14F-4D97-AF65-F5344CB8AC3E}">
        <p14:creationId xmlns:p14="http://schemas.microsoft.com/office/powerpoint/2010/main" val="283590195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20669"/>
            <a:ext cx="8229600" cy="1143000"/>
          </a:xfrm>
        </p:spPr>
        <p:txBody>
          <a:bodyPr/>
          <a:lstStyle/>
          <a:p>
            <a:r>
              <a:rPr lang="en-US" dirty="0" smtClean="0"/>
              <a:t>Measurement Error Experiment:  </a:t>
            </a:r>
            <a:br>
              <a:rPr lang="en-US" dirty="0" smtClean="0"/>
            </a:br>
            <a:r>
              <a:rPr lang="en-US" dirty="0" smtClean="0"/>
              <a:t>Eye Witness Report</a:t>
            </a:r>
            <a:endParaRPr lang="en-US" dirty="0"/>
          </a:p>
        </p:txBody>
      </p:sp>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
        <p:nvSpPr>
          <p:cNvPr id="4" name="TextBox 3"/>
          <p:cNvSpPr txBox="1"/>
          <p:nvPr/>
        </p:nvSpPr>
        <p:spPr>
          <a:xfrm>
            <a:off x="774352" y="3786251"/>
            <a:ext cx="6570879" cy="3416320"/>
          </a:xfrm>
          <a:prstGeom prst="rect">
            <a:avLst/>
          </a:prstGeom>
          <a:noFill/>
        </p:spPr>
        <p:txBody>
          <a:bodyPr wrap="none" rtlCol="0">
            <a:spAutoFit/>
          </a:bodyPr>
          <a:lstStyle/>
          <a:p>
            <a:r>
              <a:rPr lang="en-US" sz="3600" dirty="0" smtClean="0"/>
              <a:t>Count off;</a:t>
            </a:r>
          </a:p>
          <a:p>
            <a:r>
              <a:rPr lang="en-US" sz="3600" u="sng" dirty="0">
                <a:hlinkClick r:id="rId2"/>
              </a:rPr>
              <a:t>http://goo.gl/forms/</a:t>
            </a:r>
            <a:r>
              <a:rPr lang="en-US" sz="3600" u="sng" dirty="0" smtClean="0">
                <a:hlinkClick r:id="rId2"/>
              </a:rPr>
              <a:t>NDKB9eyQq8</a:t>
            </a:r>
            <a:endParaRPr lang="en-US" sz="3600" dirty="0"/>
          </a:p>
          <a:p>
            <a:r>
              <a:rPr lang="en-US" sz="3600" dirty="0"/>
              <a:t> </a:t>
            </a:r>
          </a:p>
          <a:p>
            <a:r>
              <a:rPr lang="en-US" sz="3600" u="sng" dirty="0">
                <a:hlinkClick r:id="rId3"/>
              </a:rPr>
              <a:t>http://goo.gl/forms/JyQ7hG5gnP</a:t>
            </a:r>
            <a:endParaRPr lang="en-US" sz="3600" dirty="0"/>
          </a:p>
          <a:p>
            <a:r>
              <a:rPr lang="en-US" sz="3600" dirty="0"/>
              <a:t> </a:t>
            </a:r>
          </a:p>
          <a:p>
            <a:endParaRPr lang="en-US" sz="3600" dirty="0"/>
          </a:p>
        </p:txBody>
      </p:sp>
    </p:spTree>
    <p:extLst>
      <p:ext uri="{BB962C8B-B14F-4D97-AF65-F5344CB8AC3E}">
        <p14:creationId xmlns:p14="http://schemas.microsoft.com/office/powerpoint/2010/main" val="309060930"/>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oftus and Palmer Replication Crash Footag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6858000"/>
          </a:xfrm>
          <a:prstGeom prst="rect">
            <a:avLst/>
          </a:prstGeom>
        </p:spPr>
      </p:pic>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66002286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419961"/>
            <a:ext cx="8229600" cy="1143000"/>
          </a:xfrm>
        </p:spPr>
        <p:txBody>
          <a:bodyPr/>
          <a:lstStyle/>
          <a:p>
            <a:r>
              <a:rPr lang="en-US" dirty="0" smtClean="0"/>
              <a:t>Answer the survey on your sheet</a:t>
            </a:r>
            <a:endParaRPr lang="en-US" dirty="0"/>
          </a:p>
        </p:txBody>
      </p:sp>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904044658"/>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2208"/>
            <a:ext cx="8229600" cy="1143000"/>
          </a:xfrm>
        </p:spPr>
        <p:txBody>
          <a:bodyPr>
            <a:normAutofit fontScale="90000"/>
          </a:bodyPr>
          <a:lstStyle/>
          <a:p>
            <a:r>
              <a:rPr lang="en-US" dirty="0"/>
              <a:t>There were Two Versions of the </a:t>
            </a:r>
            <a:r>
              <a:rPr lang="en-US" dirty="0" smtClean="0"/>
              <a:t>Survey</a:t>
            </a:r>
            <a:br>
              <a:rPr lang="en-US" dirty="0" smtClean="0"/>
            </a:br>
            <a:r>
              <a:rPr lang="en-US" sz="3100" dirty="0"/>
              <a:t>(</a:t>
            </a:r>
            <a:r>
              <a:rPr lang="en-US" sz="3100" dirty="0" smtClean="0"/>
              <a:t>Loftus </a:t>
            </a:r>
            <a:r>
              <a:rPr lang="en-US" sz="3100" dirty="0"/>
              <a:t>&amp; </a:t>
            </a:r>
            <a:r>
              <a:rPr lang="en-US" sz="3100" dirty="0" smtClean="0"/>
              <a:t>Palmer, 1974</a:t>
            </a:r>
            <a:r>
              <a:rPr lang="en-US" sz="3100" dirty="0"/>
              <a:t>)</a:t>
            </a:r>
            <a:r>
              <a:rPr lang="en-US" dirty="0"/>
              <a:t/>
            </a:r>
            <a:br>
              <a:rPr lang="en-US" dirty="0"/>
            </a:br>
            <a:endParaRPr lang="en-US" dirty="0"/>
          </a:p>
        </p:txBody>
      </p:sp>
      <p:sp>
        <p:nvSpPr>
          <p:cNvPr id="3" name="Content Placeholder 2"/>
          <p:cNvSpPr>
            <a:spLocks noGrp="1"/>
          </p:cNvSpPr>
          <p:nvPr>
            <p:ph idx="1"/>
          </p:nvPr>
        </p:nvSpPr>
        <p:spPr/>
        <p:txBody>
          <a:bodyPr/>
          <a:lstStyle/>
          <a:p>
            <a:pPr marL="514350" indent="-514350">
              <a:buAutoNum type="arabicPeriod"/>
            </a:pPr>
            <a:r>
              <a:rPr lang="en-US" dirty="0" smtClean="0"/>
              <a:t>About </a:t>
            </a:r>
            <a:r>
              <a:rPr lang="en-US" dirty="0"/>
              <a:t>how fast were the cards going when they </a:t>
            </a:r>
            <a:r>
              <a:rPr lang="en-US" b="1" i="1" u="sng" dirty="0"/>
              <a:t>contacted</a:t>
            </a:r>
            <a:r>
              <a:rPr lang="en-US" dirty="0"/>
              <a:t> each other? </a:t>
            </a:r>
            <a:endParaRPr lang="en-US" dirty="0" smtClean="0"/>
          </a:p>
          <a:p>
            <a:pPr marL="514350" indent="-514350">
              <a:buFont typeface="Arial" pitchFamily="34" charset="0"/>
              <a:buAutoNum type="arabicPeriod"/>
            </a:pPr>
            <a:r>
              <a:rPr lang="en-US" dirty="0"/>
              <a:t>About how fast were the cards going when they </a:t>
            </a:r>
            <a:r>
              <a:rPr lang="en-US" b="1" i="1" u="sng" dirty="0" smtClean="0"/>
              <a:t>smashed into </a:t>
            </a:r>
            <a:r>
              <a:rPr lang="en-US" dirty="0" smtClean="0"/>
              <a:t>each </a:t>
            </a:r>
            <a:r>
              <a:rPr lang="en-US" dirty="0"/>
              <a:t>other? </a:t>
            </a:r>
          </a:p>
          <a:p>
            <a:pPr marL="514350" indent="-514350">
              <a:buAutoNum type="arabicPeriod"/>
            </a:pPr>
            <a:endParaRPr lang="en-US" dirty="0"/>
          </a:p>
        </p:txBody>
      </p:sp>
      <p:sp>
        <p:nvSpPr>
          <p:cNvPr id="4" name="TextBox 3"/>
          <p:cNvSpPr txBox="1"/>
          <p:nvPr/>
        </p:nvSpPr>
        <p:spPr>
          <a:xfrm>
            <a:off x="0" y="6507626"/>
            <a:ext cx="3314767"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9463282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99385" y="3739661"/>
            <a:ext cx="1492716" cy="646331"/>
          </a:xfrm>
          <a:prstGeom prst="rect">
            <a:avLst/>
          </a:prstGeom>
          <a:noFill/>
        </p:spPr>
        <p:txBody>
          <a:bodyPr wrap="none" rtlCol="0">
            <a:spAutoFit/>
          </a:bodyPr>
          <a:lstStyle/>
          <a:p>
            <a:r>
              <a:rPr lang="en-US" sz="3600" dirty="0" smtClean="0">
                <a:solidFill>
                  <a:srgbClr val="FF0000"/>
                </a:solidFill>
              </a:rPr>
              <a:t>WHY?</a:t>
            </a:r>
            <a:endParaRPr lang="en-US" sz="3600" dirty="0">
              <a:solidFill>
                <a:srgbClr val="FF0000"/>
              </a:solidFill>
            </a:endParaRPr>
          </a:p>
        </p:txBody>
      </p:sp>
      <p:sp>
        <p:nvSpPr>
          <p:cNvPr id="3" name="Rectangle 2"/>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
        <p:nvSpPr>
          <p:cNvPr id="6" name="Title 5"/>
          <p:cNvSpPr>
            <a:spLocks noGrp="1"/>
          </p:cNvSpPr>
          <p:nvPr>
            <p:ph type="title"/>
          </p:nvPr>
        </p:nvSpPr>
        <p:spPr>
          <a:xfrm>
            <a:off x="1173957" y="310162"/>
            <a:ext cx="6280441" cy="990107"/>
          </a:xfrm>
        </p:spPr>
        <p:txBody>
          <a:bodyPr/>
          <a:lstStyle/>
          <a:p>
            <a:r>
              <a:rPr lang="en-US" b="1" dirty="0">
                <a:solidFill>
                  <a:schemeClr val="tx1"/>
                </a:solidFill>
              </a:rPr>
              <a:t>Speed estimate by verb </a:t>
            </a:r>
            <a:r>
              <a:rPr lang="en-US" b="1" dirty="0" smtClean="0">
                <a:solidFill>
                  <a:schemeClr val="tx1"/>
                </a:solidFill>
              </a:rPr>
              <a:t>condition</a:t>
            </a:r>
            <a:endParaRPr lang="en-US" dirty="0"/>
          </a:p>
        </p:txBody>
      </p:sp>
      <p:sp>
        <p:nvSpPr>
          <p:cNvPr id="7" name="Content Placeholder 6"/>
          <p:cNvSpPr>
            <a:spLocks noGrp="1"/>
          </p:cNvSpPr>
          <p:nvPr>
            <p:ph idx="1"/>
          </p:nvPr>
        </p:nvSpPr>
        <p:spPr/>
        <p:txBody>
          <a:bodyPr/>
          <a:lstStyle/>
          <a:p>
            <a:pPr marL="0" indent="0" algn="just" fontAlgn="base">
              <a:spcBef>
                <a:spcPct val="0"/>
              </a:spcBef>
              <a:spcAft>
                <a:spcPct val="0"/>
              </a:spcAft>
              <a:buNone/>
            </a:pPr>
            <a:r>
              <a:rPr lang="en-US" b="1" dirty="0">
                <a:solidFill>
                  <a:schemeClr val="tx1"/>
                </a:solidFill>
              </a:rPr>
              <a:t>Loftus and Palmer (1974</a:t>
            </a:r>
            <a:r>
              <a:rPr lang="en-US" b="1" dirty="0" smtClean="0">
                <a:solidFill>
                  <a:schemeClr val="tx1"/>
                </a:solidFill>
              </a:rPr>
              <a:t>)</a:t>
            </a:r>
          </a:p>
          <a:p>
            <a:pPr marL="0" indent="0" algn="just" fontAlgn="base">
              <a:spcBef>
                <a:spcPct val="0"/>
              </a:spcBef>
              <a:spcAft>
                <a:spcPct val="0"/>
              </a:spcAft>
              <a:buNone/>
            </a:pPr>
            <a:endParaRPr lang="en-US" b="1" dirty="0" smtClean="0">
              <a:solidFill>
                <a:schemeClr val="tx1"/>
              </a:solidFill>
            </a:endParaRPr>
          </a:p>
          <a:p>
            <a:pPr marL="0" indent="0" algn="just" fontAlgn="base">
              <a:spcBef>
                <a:spcPct val="0"/>
              </a:spcBef>
              <a:spcAft>
                <a:spcPct val="0"/>
              </a:spcAft>
              <a:buNone/>
            </a:pPr>
            <a:r>
              <a:rPr lang="en-US" b="1" u="sng" dirty="0" smtClean="0">
                <a:solidFill>
                  <a:schemeClr val="tx1"/>
                </a:solidFill>
              </a:rPr>
              <a:t>Condition</a:t>
            </a:r>
            <a:r>
              <a:rPr lang="en-US" b="1" dirty="0">
                <a:solidFill>
                  <a:schemeClr val="tx1"/>
                </a:solidFill>
              </a:rPr>
              <a:t>		</a:t>
            </a:r>
            <a:r>
              <a:rPr lang="en-US" b="1" u="sng" dirty="0">
                <a:solidFill>
                  <a:schemeClr val="tx1"/>
                </a:solidFill>
              </a:rPr>
              <a:t>Speed Estimate (mph)</a:t>
            </a:r>
          </a:p>
          <a:p>
            <a:pPr marL="0" indent="0" algn="just" fontAlgn="base">
              <a:spcBef>
                <a:spcPct val="0"/>
              </a:spcBef>
              <a:spcAft>
                <a:spcPct val="0"/>
              </a:spcAft>
              <a:buNone/>
            </a:pPr>
            <a:r>
              <a:rPr lang="en-US" b="1" dirty="0" smtClean="0">
                <a:solidFill>
                  <a:schemeClr val="tx1"/>
                </a:solidFill>
              </a:rPr>
              <a:t>smashed</a:t>
            </a:r>
            <a:r>
              <a:rPr lang="en-US" b="1" dirty="0">
                <a:solidFill>
                  <a:schemeClr val="tx1"/>
                </a:solidFill>
              </a:rPr>
              <a:t>			40.8	</a:t>
            </a:r>
          </a:p>
          <a:p>
            <a:pPr marL="0" indent="0" algn="just" fontAlgn="base">
              <a:spcBef>
                <a:spcPct val="0"/>
              </a:spcBef>
              <a:spcAft>
                <a:spcPct val="0"/>
              </a:spcAft>
              <a:buNone/>
            </a:pPr>
            <a:r>
              <a:rPr lang="en-US" b="1" dirty="0" smtClean="0">
                <a:solidFill>
                  <a:schemeClr val="tx1"/>
                </a:solidFill>
              </a:rPr>
              <a:t>collided</a:t>
            </a:r>
            <a:r>
              <a:rPr lang="en-US" b="1" dirty="0">
                <a:solidFill>
                  <a:schemeClr val="tx1"/>
                </a:solidFill>
              </a:rPr>
              <a:t>			</a:t>
            </a:r>
            <a:r>
              <a:rPr lang="en-US" b="1" dirty="0" smtClean="0">
                <a:solidFill>
                  <a:schemeClr val="tx1"/>
                </a:solidFill>
              </a:rPr>
              <a:t>	39.3</a:t>
            </a:r>
            <a:r>
              <a:rPr lang="en-US" b="1" dirty="0">
                <a:solidFill>
                  <a:schemeClr val="tx1"/>
                </a:solidFill>
              </a:rPr>
              <a:t>	</a:t>
            </a:r>
          </a:p>
          <a:p>
            <a:pPr marL="0" indent="0" algn="just" fontAlgn="base">
              <a:spcBef>
                <a:spcPct val="0"/>
              </a:spcBef>
              <a:spcAft>
                <a:spcPct val="0"/>
              </a:spcAft>
              <a:buNone/>
            </a:pPr>
            <a:r>
              <a:rPr lang="en-US" b="1" dirty="0" smtClean="0">
                <a:solidFill>
                  <a:schemeClr val="tx1"/>
                </a:solidFill>
              </a:rPr>
              <a:t>bumped</a:t>
            </a:r>
            <a:r>
              <a:rPr lang="en-US" b="1" dirty="0">
                <a:solidFill>
                  <a:schemeClr val="tx1"/>
                </a:solidFill>
              </a:rPr>
              <a:t>			38.1	</a:t>
            </a:r>
          </a:p>
          <a:p>
            <a:pPr marL="0" indent="0" algn="just" fontAlgn="base">
              <a:spcBef>
                <a:spcPct val="0"/>
              </a:spcBef>
              <a:spcAft>
                <a:spcPct val="0"/>
              </a:spcAft>
              <a:buNone/>
            </a:pPr>
            <a:r>
              <a:rPr lang="en-US" b="1" dirty="0" smtClean="0">
                <a:solidFill>
                  <a:schemeClr val="tx1"/>
                </a:solidFill>
              </a:rPr>
              <a:t>hit</a:t>
            </a:r>
            <a:r>
              <a:rPr lang="en-US" b="1" dirty="0">
                <a:solidFill>
                  <a:schemeClr val="tx1"/>
                </a:solidFill>
              </a:rPr>
              <a:t>				</a:t>
            </a:r>
            <a:r>
              <a:rPr lang="en-US" b="1" dirty="0" smtClean="0">
                <a:solidFill>
                  <a:schemeClr val="tx1"/>
                </a:solidFill>
              </a:rPr>
              <a:t>		34.0</a:t>
            </a:r>
            <a:r>
              <a:rPr lang="en-US" b="1" dirty="0">
                <a:solidFill>
                  <a:schemeClr val="tx1"/>
                </a:solidFill>
              </a:rPr>
              <a:t>			</a:t>
            </a:r>
          </a:p>
          <a:p>
            <a:pPr marL="0" indent="0" algn="just" fontAlgn="base">
              <a:spcBef>
                <a:spcPct val="0"/>
              </a:spcBef>
              <a:spcAft>
                <a:spcPct val="0"/>
              </a:spcAft>
              <a:buNone/>
            </a:pPr>
            <a:r>
              <a:rPr lang="en-US" b="1" dirty="0" smtClean="0">
                <a:solidFill>
                  <a:schemeClr val="tx1"/>
                </a:solidFill>
              </a:rPr>
              <a:t>contacted</a:t>
            </a:r>
            <a:r>
              <a:rPr lang="en-US" b="1" dirty="0">
                <a:solidFill>
                  <a:schemeClr val="tx1"/>
                </a:solidFill>
              </a:rPr>
              <a:t>			31.8	</a:t>
            </a:r>
          </a:p>
          <a:p>
            <a:endParaRPr lang="en-US" dirty="0">
              <a:solidFill>
                <a:schemeClr val="tx1"/>
              </a:solidFill>
            </a:endParaRPr>
          </a:p>
        </p:txBody>
      </p:sp>
    </p:spTree>
    <p:extLst>
      <p:ext uri="{BB962C8B-B14F-4D97-AF65-F5344CB8AC3E}">
        <p14:creationId xmlns:p14="http://schemas.microsoft.com/office/powerpoint/2010/main" val="36225553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week later… Did you see any broken glass?</a:t>
            </a:r>
            <a:endParaRPr lang="en-US" dirty="0"/>
          </a:p>
        </p:txBody>
      </p:sp>
      <p:sp>
        <p:nvSpPr>
          <p:cNvPr id="3" name="Content Placeholder 2"/>
          <p:cNvSpPr>
            <a:spLocks noGrp="1"/>
          </p:cNvSpPr>
          <p:nvPr>
            <p:ph idx="1"/>
          </p:nvPr>
        </p:nvSpPr>
        <p:spPr/>
        <p:txBody>
          <a:bodyPr/>
          <a:lstStyle/>
          <a:p>
            <a:pPr marL="0" indent="0" fontAlgn="base">
              <a:spcBef>
                <a:spcPct val="0"/>
              </a:spcBef>
              <a:spcAft>
                <a:spcPct val="0"/>
              </a:spcAft>
              <a:buNone/>
            </a:pPr>
            <a:r>
              <a:rPr lang="en-US" dirty="0">
                <a:solidFill>
                  <a:srgbClr val="000000"/>
                </a:solidFill>
                <a:latin typeface="Calibri" panose="020F0502020204030204" pitchFamily="34" charset="0"/>
              </a:rPr>
              <a:t>Loftus and Palmer (1974)</a:t>
            </a:r>
          </a:p>
          <a:p>
            <a:pPr marL="0" indent="0" fontAlgn="base">
              <a:spcBef>
                <a:spcPct val="0"/>
              </a:spcBef>
              <a:spcAft>
                <a:spcPct val="0"/>
              </a:spcAft>
              <a:buNone/>
            </a:pPr>
            <a:endParaRPr lang="en-US" b="1" dirty="0">
              <a:solidFill>
                <a:srgbClr val="000000"/>
              </a:solidFill>
            </a:endParaRPr>
          </a:p>
          <a:p>
            <a:pPr marL="0" indent="0" algn="just" fontAlgn="base">
              <a:spcBef>
                <a:spcPct val="0"/>
              </a:spcBef>
              <a:spcAft>
                <a:spcPct val="0"/>
              </a:spcAft>
              <a:buNone/>
            </a:pPr>
            <a:r>
              <a:rPr lang="en-US" b="1" dirty="0">
                <a:solidFill>
                  <a:srgbClr val="000000"/>
                </a:solidFill>
              </a:rPr>
              <a:t>Proportion of </a:t>
            </a:r>
            <a:r>
              <a:rPr lang="en-US" b="1" i="1" dirty="0">
                <a:solidFill>
                  <a:srgbClr val="000000"/>
                </a:solidFill>
              </a:rPr>
              <a:t>P</a:t>
            </a:r>
            <a:r>
              <a:rPr lang="en-US" b="1" dirty="0">
                <a:solidFill>
                  <a:srgbClr val="000000"/>
                </a:solidFill>
              </a:rPr>
              <a:t>s giving a “yes” response.</a:t>
            </a:r>
          </a:p>
          <a:p>
            <a:pPr marL="0" indent="0" algn="just" fontAlgn="base">
              <a:spcBef>
                <a:spcPct val="0"/>
              </a:spcBef>
              <a:spcAft>
                <a:spcPct val="0"/>
              </a:spcAft>
              <a:buNone/>
            </a:pPr>
            <a:endParaRPr lang="en-US" b="1" u="sng" dirty="0">
              <a:solidFill>
                <a:srgbClr val="000000"/>
              </a:solidFill>
            </a:endParaRPr>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39</a:t>
            </a:fld>
            <a:endParaRPr lang="en-US" dirty="0"/>
          </a:p>
        </p:txBody>
      </p:sp>
      <p:sp>
        <p:nvSpPr>
          <p:cNvPr id="7" name="Rectangle 6"/>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Tree>
    <p:extLst>
      <p:ext uri="{BB962C8B-B14F-4D97-AF65-F5344CB8AC3E}">
        <p14:creationId xmlns:p14="http://schemas.microsoft.com/office/powerpoint/2010/main" val="401050556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C’s of Data Quality</a:t>
            </a:r>
            <a:endParaRPr lang="en-US" dirty="0"/>
          </a:p>
        </p:txBody>
      </p:sp>
      <p:sp>
        <p:nvSpPr>
          <p:cNvPr id="3" name="Content Placeholder 2"/>
          <p:cNvSpPr>
            <a:spLocks noGrp="1"/>
          </p:cNvSpPr>
          <p:nvPr>
            <p:ph idx="1"/>
          </p:nvPr>
        </p:nvSpPr>
        <p:spPr/>
        <p:txBody>
          <a:bodyPr/>
          <a:lstStyle/>
          <a:p>
            <a:pPr marL="0" indent="0">
              <a:buNone/>
            </a:pPr>
            <a:r>
              <a:rPr lang="en-US" dirty="0" smtClean="0"/>
              <a:t>Is your data </a:t>
            </a:r>
            <a:r>
              <a:rPr lang="en-US" i="1" dirty="0"/>
              <a:t>C</a:t>
            </a:r>
            <a:r>
              <a:rPr lang="en-US" i="1" dirty="0" smtClean="0"/>
              <a:t>omplete</a:t>
            </a:r>
            <a:r>
              <a:rPr lang="en-US" dirty="0" smtClean="0"/>
              <a:t>?</a:t>
            </a:r>
          </a:p>
          <a:p>
            <a:pPr marL="0" indent="0">
              <a:buNone/>
            </a:pPr>
            <a:r>
              <a:rPr lang="en-US" dirty="0" smtClean="0"/>
              <a:t>Is your data </a:t>
            </a:r>
            <a:r>
              <a:rPr lang="en-US" i="1" dirty="0"/>
              <a:t>C</a:t>
            </a:r>
            <a:r>
              <a:rPr lang="en-US" i="1" dirty="0" smtClean="0"/>
              <a:t>oherent</a:t>
            </a:r>
            <a:r>
              <a:rPr lang="en-US" dirty="0" smtClean="0"/>
              <a:t>?</a:t>
            </a:r>
          </a:p>
          <a:p>
            <a:pPr marL="0" indent="0">
              <a:buNone/>
            </a:pPr>
            <a:r>
              <a:rPr lang="en-US" dirty="0" smtClean="0"/>
              <a:t>Is your data </a:t>
            </a:r>
            <a:r>
              <a:rPr lang="en-US" i="1" dirty="0"/>
              <a:t>C</a:t>
            </a:r>
            <a:r>
              <a:rPr lang="en-US" i="1" dirty="0" smtClean="0"/>
              <a:t>orrect?</a:t>
            </a:r>
            <a:endParaRPr lang="en-US" dirty="0" smtClean="0"/>
          </a:p>
          <a:p>
            <a:pPr marL="0" indent="0">
              <a:buNone/>
            </a:pPr>
            <a:r>
              <a:rPr lang="en-US" dirty="0" smtClean="0"/>
              <a:t>Is your data </a:t>
            </a:r>
            <a:r>
              <a:rPr lang="en-US" i="1" dirty="0" err="1" smtClean="0"/>
              <a:t>aCcountable</a:t>
            </a:r>
            <a:r>
              <a:rPr lang="en-US" i="1" dirty="0" smtClean="0"/>
              <a:t>?</a:t>
            </a: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a:t>
            </a:fld>
            <a:endParaRPr lang="en-US" dirty="0"/>
          </a:p>
        </p:txBody>
      </p:sp>
    </p:spTree>
    <p:extLst>
      <p:ext uri="{BB962C8B-B14F-4D97-AF65-F5344CB8AC3E}">
        <p14:creationId xmlns:p14="http://schemas.microsoft.com/office/powerpoint/2010/main" val="4193940963"/>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week later… Did you see any broken glass?</a:t>
            </a:r>
            <a:endParaRPr lang="en-US" dirty="0"/>
          </a:p>
        </p:txBody>
      </p:sp>
      <p:sp>
        <p:nvSpPr>
          <p:cNvPr id="3" name="Content Placeholder 2"/>
          <p:cNvSpPr>
            <a:spLocks noGrp="1"/>
          </p:cNvSpPr>
          <p:nvPr>
            <p:ph idx="1"/>
          </p:nvPr>
        </p:nvSpPr>
        <p:spPr/>
        <p:txBody>
          <a:bodyPr/>
          <a:lstStyle/>
          <a:p>
            <a:pPr marL="0" indent="0" fontAlgn="base">
              <a:spcBef>
                <a:spcPct val="0"/>
              </a:spcBef>
              <a:spcAft>
                <a:spcPct val="0"/>
              </a:spcAft>
              <a:buNone/>
            </a:pPr>
            <a:r>
              <a:rPr lang="en-US" dirty="0">
                <a:solidFill>
                  <a:srgbClr val="000000"/>
                </a:solidFill>
                <a:latin typeface="Calibri" panose="020F0502020204030204" pitchFamily="34" charset="0"/>
              </a:rPr>
              <a:t>Loftus and Palmer (1974)</a:t>
            </a:r>
          </a:p>
          <a:p>
            <a:pPr marL="0" indent="0" fontAlgn="base">
              <a:spcBef>
                <a:spcPct val="0"/>
              </a:spcBef>
              <a:spcAft>
                <a:spcPct val="0"/>
              </a:spcAft>
              <a:buNone/>
            </a:pPr>
            <a:endParaRPr lang="en-US" b="1" dirty="0">
              <a:solidFill>
                <a:srgbClr val="000000"/>
              </a:solidFill>
            </a:endParaRPr>
          </a:p>
          <a:p>
            <a:pPr marL="0" indent="0" algn="just" fontAlgn="base">
              <a:spcBef>
                <a:spcPct val="0"/>
              </a:spcBef>
              <a:spcAft>
                <a:spcPct val="0"/>
              </a:spcAft>
              <a:buNone/>
            </a:pPr>
            <a:r>
              <a:rPr lang="en-US" b="1" dirty="0">
                <a:solidFill>
                  <a:srgbClr val="000000"/>
                </a:solidFill>
              </a:rPr>
              <a:t>Proportion of </a:t>
            </a:r>
            <a:r>
              <a:rPr lang="en-US" b="1" i="1" dirty="0">
                <a:solidFill>
                  <a:srgbClr val="000000"/>
                </a:solidFill>
              </a:rPr>
              <a:t>P</a:t>
            </a:r>
            <a:r>
              <a:rPr lang="en-US" b="1" dirty="0">
                <a:solidFill>
                  <a:srgbClr val="000000"/>
                </a:solidFill>
              </a:rPr>
              <a:t>s giving a “yes” response.</a:t>
            </a:r>
          </a:p>
          <a:p>
            <a:pPr algn="just" fontAlgn="base">
              <a:spcBef>
                <a:spcPct val="0"/>
              </a:spcBef>
              <a:spcAft>
                <a:spcPct val="0"/>
              </a:spcAft>
            </a:pPr>
            <a:endParaRPr lang="en-US" b="1" u="sng" dirty="0">
              <a:solidFill>
                <a:srgbClr val="000000"/>
              </a:solidFill>
            </a:endParaRPr>
          </a:p>
          <a:p>
            <a:pPr marL="0" indent="0" algn="just" fontAlgn="base">
              <a:spcBef>
                <a:spcPct val="0"/>
              </a:spcBef>
              <a:spcAft>
                <a:spcPct val="0"/>
              </a:spcAft>
              <a:buNone/>
            </a:pPr>
            <a:r>
              <a:rPr lang="en-US" b="1" u="sng" dirty="0" smtClean="0">
                <a:solidFill>
                  <a:srgbClr val="000000"/>
                </a:solidFill>
              </a:rPr>
              <a:t>Condition</a:t>
            </a:r>
            <a:r>
              <a:rPr lang="en-US" b="1" dirty="0">
                <a:solidFill>
                  <a:srgbClr val="000000"/>
                </a:solidFill>
              </a:rPr>
              <a:t>		</a:t>
            </a:r>
            <a:r>
              <a:rPr lang="en-US" b="1" u="sng" dirty="0">
                <a:solidFill>
                  <a:srgbClr val="000000"/>
                </a:solidFill>
              </a:rPr>
              <a:t>“Yes” saw broken </a:t>
            </a:r>
            <a:r>
              <a:rPr lang="en-US" b="1" u="sng" dirty="0" smtClean="0">
                <a:solidFill>
                  <a:srgbClr val="000000"/>
                </a:solidFill>
              </a:rPr>
              <a:t>glass</a:t>
            </a:r>
            <a:endParaRPr lang="en-US" b="1" dirty="0">
              <a:solidFill>
                <a:srgbClr val="000000"/>
              </a:solidFill>
            </a:endParaRPr>
          </a:p>
          <a:p>
            <a:pPr marL="0" indent="0" algn="just" fontAlgn="base">
              <a:spcBef>
                <a:spcPct val="0"/>
              </a:spcBef>
              <a:spcAft>
                <a:spcPct val="0"/>
              </a:spcAft>
              <a:buNone/>
            </a:pPr>
            <a:r>
              <a:rPr lang="en-US" b="1" dirty="0" smtClean="0">
                <a:solidFill>
                  <a:srgbClr val="000000"/>
                </a:solidFill>
              </a:rPr>
              <a:t>smashed</a:t>
            </a:r>
            <a:r>
              <a:rPr lang="en-US" b="1" dirty="0">
                <a:solidFill>
                  <a:srgbClr val="000000"/>
                </a:solidFill>
              </a:rPr>
              <a:t>			.</a:t>
            </a:r>
            <a:r>
              <a:rPr lang="en-US" b="1" dirty="0" smtClean="0">
                <a:solidFill>
                  <a:srgbClr val="000000"/>
                </a:solidFill>
              </a:rPr>
              <a:t>32</a:t>
            </a:r>
            <a:endParaRPr lang="en-US" b="1" dirty="0">
              <a:solidFill>
                <a:srgbClr val="000000"/>
              </a:solidFill>
            </a:endParaRPr>
          </a:p>
          <a:p>
            <a:pPr marL="0" indent="0" algn="just" fontAlgn="base">
              <a:spcBef>
                <a:spcPct val="0"/>
              </a:spcBef>
              <a:spcAft>
                <a:spcPct val="0"/>
              </a:spcAft>
              <a:buNone/>
            </a:pPr>
            <a:r>
              <a:rPr lang="en-US" b="1" dirty="0" smtClean="0">
                <a:solidFill>
                  <a:srgbClr val="000000"/>
                </a:solidFill>
              </a:rPr>
              <a:t>hit</a:t>
            </a:r>
            <a:r>
              <a:rPr lang="en-US" b="1" dirty="0">
                <a:solidFill>
                  <a:srgbClr val="000000"/>
                </a:solidFill>
              </a:rPr>
              <a:t>				</a:t>
            </a:r>
            <a:r>
              <a:rPr lang="en-US" b="1" dirty="0" smtClean="0">
                <a:solidFill>
                  <a:srgbClr val="000000"/>
                </a:solidFill>
              </a:rPr>
              <a:t>		.</a:t>
            </a:r>
            <a:r>
              <a:rPr lang="en-US" b="1" dirty="0">
                <a:solidFill>
                  <a:srgbClr val="000000"/>
                </a:solidFill>
              </a:rPr>
              <a:t>14			</a:t>
            </a:r>
          </a:p>
          <a:p>
            <a:pPr marL="0" indent="0" algn="just" fontAlgn="base">
              <a:spcBef>
                <a:spcPct val="0"/>
              </a:spcBef>
              <a:spcAft>
                <a:spcPct val="0"/>
              </a:spcAft>
              <a:buNone/>
            </a:pPr>
            <a:r>
              <a:rPr lang="en-US" b="1" dirty="0" smtClean="0">
                <a:solidFill>
                  <a:srgbClr val="000000"/>
                </a:solidFill>
              </a:rPr>
              <a:t>control</a:t>
            </a:r>
            <a:r>
              <a:rPr lang="en-US" b="1" dirty="0">
                <a:solidFill>
                  <a:srgbClr val="000000"/>
                </a:solidFill>
              </a:rPr>
              <a:t>			</a:t>
            </a:r>
            <a:r>
              <a:rPr lang="en-US" b="1" dirty="0" smtClean="0">
                <a:solidFill>
                  <a:srgbClr val="000000"/>
                </a:solidFill>
              </a:rPr>
              <a:t>	.</a:t>
            </a:r>
            <a:r>
              <a:rPr lang="en-US" b="1" dirty="0">
                <a:solidFill>
                  <a:srgbClr val="000000"/>
                </a:solidFill>
              </a:rPr>
              <a:t>12	</a:t>
            </a:r>
            <a:r>
              <a:rPr lang="en-US" b="1" dirty="0" smtClean="0">
                <a:solidFill>
                  <a:srgbClr val="000000"/>
                </a:solidFill>
              </a:rPr>
              <a:t>[no speed estimate]</a:t>
            </a:r>
            <a:endParaRPr lang="en-US" b="1" dirty="0">
              <a:solidFill>
                <a:srgbClr val="000000"/>
              </a:solidFill>
            </a:endParaRPr>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40</a:t>
            </a:fld>
            <a:endParaRPr lang="en-US" dirty="0"/>
          </a:p>
        </p:txBody>
      </p:sp>
      <p:sp>
        <p:nvSpPr>
          <p:cNvPr id="7" name="Rectangle 6"/>
          <p:cNvSpPr/>
          <p:nvPr/>
        </p:nvSpPr>
        <p:spPr>
          <a:xfrm>
            <a:off x="1128943" y="5559686"/>
            <a:ext cx="7219734" cy="707886"/>
          </a:xfrm>
          <a:prstGeom prst="rect">
            <a:avLst/>
          </a:prstGeom>
        </p:spPr>
        <p:txBody>
          <a:bodyPr wrap="square">
            <a:spAutoFit/>
          </a:bodyPr>
          <a:lstStyle/>
          <a:p>
            <a:pPr algn="just" fontAlgn="base">
              <a:spcBef>
                <a:spcPct val="0"/>
              </a:spcBef>
              <a:spcAft>
                <a:spcPct val="0"/>
              </a:spcAft>
            </a:pPr>
            <a:r>
              <a:rPr lang="en-US" sz="2000" b="1" dirty="0">
                <a:solidFill>
                  <a:schemeClr val="accent1">
                    <a:lumMod val="60000"/>
                    <a:lumOff val="40000"/>
                  </a:schemeClr>
                </a:solidFill>
              </a:rPr>
              <a:t>Verb influenced not only speed estimates but </a:t>
            </a:r>
            <a:r>
              <a:rPr lang="en-US" sz="2000" b="1" i="1" dirty="0">
                <a:solidFill>
                  <a:schemeClr val="accent1">
                    <a:lumMod val="60000"/>
                    <a:lumOff val="40000"/>
                  </a:schemeClr>
                </a:solidFill>
              </a:rPr>
              <a:t>memory</a:t>
            </a:r>
            <a:r>
              <a:rPr lang="en-US" sz="2000" b="1" dirty="0">
                <a:solidFill>
                  <a:schemeClr val="accent1">
                    <a:lumMod val="60000"/>
                    <a:lumOff val="40000"/>
                  </a:schemeClr>
                </a:solidFill>
              </a:rPr>
              <a:t> for details of the event.  False memory for broken glass.</a:t>
            </a:r>
          </a:p>
        </p:txBody>
      </p:sp>
      <p:sp>
        <p:nvSpPr>
          <p:cNvPr id="8" name="Rectangle 7"/>
          <p:cNvSpPr/>
          <p:nvPr/>
        </p:nvSpPr>
        <p:spPr>
          <a:xfrm>
            <a:off x="3889164" y="6550223"/>
            <a:ext cx="5254836" cy="307777"/>
          </a:xfrm>
          <a:prstGeom prst="rect">
            <a:avLst/>
          </a:prstGeom>
        </p:spPr>
        <p:txBody>
          <a:bodyPr wrap="none">
            <a:spAutoFit/>
          </a:bodyPr>
          <a:lstStyle/>
          <a:p>
            <a:r>
              <a:rPr lang="en-US" sz="1400" b="1" i="1" dirty="0" smtClean="0">
                <a:solidFill>
                  <a:srgbClr val="000000"/>
                </a:solidFill>
              </a:rPr>
              <a:t>Credit: </a:t>
            </a:r>
            <a:r>
              <a:rPr lang="en-US" sz="1400" i="1" dirty="0">
                <a:solidFill>
                  <a:srgbClr val="000000"/>
                </a:solidFill>
              </a:rPr>
              <a:t>Jones, </a:t>
            </a:r>
            <a:r>
              <a:rPr lang="en-US" sz="1400" i="1" dirty="0" err="1" smtClean="0">
                <a:solidFill>
                  <a:srgbClr val="000000"/>
                </a:solidFill>
              </a:rPr>
              <a:t>Lauwereyns</a:t>
            </a:r>
            <a:r>
              <a:rPr lang="en-US" sz="1400" i="1" dirty="0">
                <a:solidFill>
                  <a:srgbClr val="000000"/>
                </a:solidFill>
              </a:rPr>
              <a:t>, </a:t>
            </a:r>
            <a:r>
              <a:rPr lang="en-US" sz="1400" i="1" dirty="0" smtClean="0">
                <a:solidFill>
                  <a:srgbClr val="000000"/>
                </a:solidFill>
              </a:rPr>
              <a:t>Wilshire, Victoria University of Wellington</a:t>
            </a:r>
            <a:endParaRPr lang="en-US" sz="1400" i="1" dirty="0">
              <a:solidFill>
                <a:srgbClr val="000000"/>
              </a:solidFill>
            </a:endParaRPr>
          </a:p>
        </p:txBody>
      </p:sp>
    </p:spTree>
    <p:extLst>
      <p:ext uri="{BB962C8B-B14F-4D97-AF65-F5344CB8AC3E}">
        <p14:creationId xmlns:p14="http://schemas.microsoft.com/office/powerpoint/2010/main" val="1580201648"/>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Demand Characteristics</a:t>
            </a:r>
            <a:endParaRPr lang="en-US" dirty="0"/>
          </a:p>
        </p:txBody>
      </p:sp>
      <p:sp>
        <p:nvSpPr>
          <p:cNvPr id="3" name="Content Placeholder 2"/>
          <p:cNvSpPr>
            <a:spLocks noGrp="1"/>
          </p:cNvSpPr>
          <p:nvPr>
            <p:ph idx="1"/>
          </p:nvPr>
        </p:nvSpPr>
        <p:spPr/>
        <p:txBody>
          <a:bodyPr/>
          <a:lstStyle/>
          <a:p>
            <a:pPr marL="0" indent="0">
              <a:buNone/>
            </a:pPr>
            <a:r>
              <a:rPr lang="en-US" dirty="0" smtClean="0"/>
              <a:t>An </a:t>
            </a:r>
            <a:r>
              <a:rPr lang="en-US" dirty="0"/>
              <a:t>experimental artifact where participants form an interpretation of the experiment's purpose and unconsciously change their behavior to fit that </a:t>
            </a:r>
            <a:r>
              <a:rPr lang="en-US" dirty="0" smtClean="0"/>
              <a:t>interpretation</a:t>
            </a:r>
          </a:p>
        </p:txBody>
      </p:sp>
      <p:sp>
        <p:nvSpPr>
          <p:cNvPr id="4" name="TextBox 3"/>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3661287878"/>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irst Look_ iPhone 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833804"/>
            <a:ext cx="9144000" cy="5143500"/>
          </a:xfrm>
          <a:prstGeom prst="rect">
            <a:avLst/>
          </a:prstGeom>
        </p:spPr>
      </p:pic>
      <p:sp>
        <p:nvSpPr>
          <p:cNvPr id="3" name="TextBox 2"/>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1033403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13)">
                                      <p:cBhvr>
                                        <p:cTn id="6" dur="879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Next" delay="0">
                      <p:tgtEl>
                        <p:sldTgt/>
                      </p:tgtEl>
                    </p:cond>
                  </p:endCondLst>
                </p:cTn>
                <p:tgtEl>
                  <p:spTgt spid="4"/>
                </p:tgtEl>
              </p:cMediaNode>
            </p:vide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Shape 389"/>
          <p:cNvSpPr txBox="1"/>
          <p:nvPr/>
        </p:nvSpPr>
        <p:spPr>
          <a:xfrm>
            <a:off x="270347" y="436409"/>
            <a:ext cx="8728800" cy="1292631"/>
          </a:xfrm>
          <a:prstGeom prst="rect">
            <a:avLst/>
          </a:prstGeom>
        </p:spPr>
        <p:txBody>
          <a:bodyPr lIns="91425" tIns="91425" rIns="91425" bIns="91425" anchor="ctr" anchorCtr="0">
            <a:spAutoFit/>
          </a:bodyPr>
          <a:lstStyle/>
          <a:p>
            <a:pPr algn="ctr">
              <a:buClr>
                <a:srgbClr val="000000"/>
              </a:buClr>
              <a:buSzPct val="27500"/>
              <a:buFont typeface="Arial"/>
              <a:buNone/>
            </a:pPr>
            <a:r>
              <a:rPr lang="en" sz="3600" kern="0" dirty="0">
                <a:solidFill>
                  <a:srgbClr val="000000"/>
                </a:solidFill>
                <a:cs typeface="Arial"/>
                <a:sym typeface="Arial"/>
                <a:rtl val="0"/>
              </a:rPr>
              <a:t>What can we do to minimize demand characteristics in HCI?</a:t>
            </a:r>
          </a:p>
        </p:txBody>
      </p:sp>
      <p:sp>
        <p:nvSpPr>
          <p:cNvPr id="2" name="Rectangle 1"/>
          <p:cNvSpPr/>
          <p:nvPr/>
        </p:nvSpPr>
        <p:spPr>
          <a:xfrm>
            <a:off x="1099111" y="2093726"/>
            <a:ext cx="7487517" cy="3970318"/>
          </a:xfrm>
          <a:prstGeom prst="rect">
            <a:avLst/>
          </a:prstGeom>
        </p:spPr>
        <p:txBody>
          <a:bodyPr wrap="square">
            <a:spAutoFit/>
          </a:bodyPr>
          <a:lstStyle/>
          <a:p>
            <a:pPr>
              <a:lnSpc>
                <a:spcPct val="150000"/>
              </a:lnSpc>
            </a:pPr>
            <a:r>
              <a:rPr lang="en-US" sz="2800" kern="0" dirty="0">
                <a:cs typeface="Arial"/>
                <a:sym typeface="Arial"/>
                <a:rtl val="0"/>
              </a:rPr>
              <a:t>Be aware that response bias affects all studies</a:t>
            </a:r>
          </a:p>
          <a:p>
            <a:pPr>
              <a:lnSpc>
                <a:spcPct val="150000"/>
              </a:lnSpc>
            </a:pPr>
            <a:r>
              <a:rPr lang="en-US" sz="2800" kern="0" dirty="0">
                <a:cs typeface="Arial"/>
                <a:sym typeface="Arial"/>
                <a:rtl val="0"/>
              </a:rPr>
              <a:t>Dissociate from a particular design or solution </a:t>
            </a:r>
          </a:p>
          <a:p>
            <a:pPr>
              <a:lnSpc>
                <a:spcPct val="150000"/>
              </a:lnSpc>
            </a:pPr>
            <a:r>
              <a:rPr lang="en-US" sz="2800" kern="0" dirty="0">
                <a:cs typeface="Arial"/>
                <a:sym typeface="Arial"/>
                <a:rtl val="0"/>
              </a:rPr>
              <a:t>Minimize the differences in social </a:t>
            </a:r>
            <a:r>
              <a:rPr lang="en-US" sz="2800" kern="0" dirty="0" smtClean="0">
                <a:cs typeface="Arial"/>
                <a:sym typeface="Arial"/>
                <a:rtl val="0"/>
              </a:rPr>
              <a:t>status between </a:t>
            </a:r>
            <a:r>
              <a:rPr lang="en-US" sz="2800" kern="0" dirty="0">
                <a:cs typeface="Arial"/>
                <a:sym typeface="Arial"/>
                <a:rtl val="0"/>
              </a:rPr>
              <a:t>investigators and participants</a:t>
            </a:r>
          </a:p>
          <a:p>
            <a:pPr>
              <a:lnSpc>
                <a:spcPct val="150000"/>
              </a:lnSpc>
            </a:pPr>
            <a:r>
              <a:rPr lang="en-US" sz="2800" kern="0" dirty="0">
                <a:cs typeface="Arial"/>
                <a:sym typeface="Arial"/>
                <a:rtl val="0"/>
              </a:rPr>
              <a:t>Use triangulation to validate data collected </a:t>
            </a:r>
          </a:p>
          <a:p>
            <a:pPr>
              <a:lnSpc>
                <a:spcPct val="150000"/>
              </a:lnSpc>
            </a:pPr>
            <a:r>
              <a:rPr lang="en-US" sz="2800" kern="0" dirty="0" smtClean="0">
                <a:cs typeface="Arial"/>
                <a:sym typeface="Arial"/>
                <a:rtl val="0"/>
              </a:rPr>
              <a:t>Tricks for asking sensitive questions</a:t>
            </a:r>
            <a:endParaRPr lang="en-US" sz="2800" kern="0" dirty="0">
              <a:cs typeface="Arial"/>
              <a:sym typeface="Arial"/>
              <a:rtl val="0"/>
            </a:endParaRPr>
          </a:p>
        </p:txBody>
      </p:sp>
      <p:sp>
        <p:nvSpPr>
          <p:cNvPr id="5" name="TextBox 4"/>
          <p:cNvSpPr txBox="1"/>
          <p:nvPr/>
        </p:nvSpPr>
        <p:spPr>
          <a:xfrm>
            <a:off x="8826500" y="6515100"/>
            <a:ext cx="384365" cy="307777"/>
          </a:xfrm>
          <a:prstGeom prst="rect">
            <a:avLst/>
          </a:prstGeom>
          <a:noFill/>
        </p:spPr>
        <p:txBody>
          <a:bodyPr wrap="none" rtlCol="0">
            <a:spAutoFit/>
          </a:bodyPr>
          <a:lstStyle/>
          <a:p>
            <a:r>
              <a:rPr lang="en-US" sz="1400" kern="0" dirty="0" smtClean="0">
                <a:solidFill>
                  <a:srgbClr val="FFFFFF"/>
                </a:solidFill>
                <a:cs typeface="Arial"/>
                <a:sym typeface="Arial"/>
                <a:rtl val="0"/>
              </a:rPr>
              <a:t>41</a:t>
            </a:r>
            <a:endParaRPr lang="en-US" sz="1400" kern="0" dirty="0">
              <a:solidFill>
                <a:srgbClr val="FFFFFF"/>
              </a:solidFill>
              <a:cs typeface="Arial"/>
              <a:sym typeface="Arial"/>
              <a:rtl val="0"/>
            </a:endParaRPr>
          </a:p>
        </p:txBody>
      </p:sp>
      <p:sp>
        <p:nvSpPr>
          <p:cNvPr id="6" name="TextBox 5"/>
          <p:cNvSpPr txBox="1"/>
          <p:nvPr/>
        </p:nvSpPr>
        <p:spPr>
          <a:xfrm>
            <a:off x="122123" y="6488668"/>
            <a:ext cx="3313728" cy="369332"/>
          </a:xfrm>
          <a:prstGeom prst="rect">
            <a:avLst/>
          </a:prstGeom>
          <a:noFill/>
        </p:spPr>
        <p:txBody>
          <a:bodyPr wrap="none" rtlCol="0">
            <a:spAutoFit/>
          </a:bodyPr>
          <a:lstStyle/>
          <a:p>
            <a:r>
              <a:rPr lang="en-US" dirty="0" smtClean="0"/>
              <a:t>Content borrowed from Bill </a:t>
            </a:r>
            <a:r>
              <a:rPr lang="en-US" dirty="0" err="1" smtClean="0"/>
              <a:t>Thies</a:t>
            </a:r>
            <a:endParaRPr lang="en-US" dirty="0"/>
          </a:p>
        </p:txBody>
      </p:sp>
    </p:spTree>
    <p:extLst>
      <p:ext uri="{BB962C8B-B14F-4D97-AF65-F5344CB8AC3E}">
        <p14:creationId xmlns:p14="http://schemas.microsoft.com/office/powerpoint/2010/main" val="2593317097"/>
      </p:ext>
    </p:extLst>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Measurement Errors</a:t>
            </a:r>
            <a:endParaRPr lang="en-US" dirty="0"/>
          </a:p>
        </p:txBody>
      </p:sp>
      <p:sp>
        <p:nvSpPr>
          <p:cNvPr id="3" name="Content Placeholder 2"/>
          <p:cNvSpPr>
            <a:spLocks noGrp="1"/>
          </p:cNvSpPr>
          <p:nvPr>
            <p:ph idx="1"/>
          </p:nvPr>
        </p:nvSpPr>
        <p:spPr>
          <a:xfrm>
            <a:off x="1128943" y="1494398"/>
            <a:ext cx="7048804" cy="4379976"/>
          </a:xfrm>
        </p:spPr>
        <p:txBody>
          <a:bodyPr/>
          <a:lstStyle/>
          <a:p>
            <a:pPr marL="0" indent="0">
              <a:buNone/>
            </a:pPr>
            <a:r>
              <a:rPr lang="en-US" dirty="0"/>
              <a:t>Badly Designed Questions</a:t>
            </a:r>
          </a:p>
          <a:p>
            <a:pPr marL="0" indent="0">
              <a:buNone/>
            </a:pPr>
            <a:r>
              <a:rPr lang="en-US" dirty="0"/>
              <a:t>Badly Chosen Sensors</a:t>
            </a:r>
          </a:p>
          <a:p>
            <a:pPr marL="0" indent="0">
              <a:buNone/>
            </a:pPr>
            <a:r>
              <a:rPr lang="en-US" dirty="0"/>
              <a:t>Bad Administration of Measurement Instrument</a:t>
            </a:r>
          </a:p>
          <a:p>
            <a:pPr marL="0" indent="0">
              <a:buNone/>
            </a:pPr>
            <a:r>
              <a:rPr lang="en-US" dirty="0" smtClean="0"/>
              <a:t>Inaccurate Measurements</a:t>
            </a:r>
          </a:p>
          <a:p>
            <a:pPr lvl="1"/>
            <a:r>
              <a:rPr lang="en-US" dirty="0" smtClean="0"/>
              <a:t>Regression to the mean  [ideally need a control </a:t>
            </a:r>
            <a:r>
              <a:rPr lang="en-US" dirty="0" err="1" smtClean="0"/>
              <a:t>grp</a:t>
            </a:r>
            <a:r>
              <a:rPr lang="en-US" dirty="0" smtClean="0"/>
              <a:t>]</a:t>
            </a:r>
          </a:p>
          <a:p>
            <a:pPr lvl="1"/>
            <a:r>
              <a:rPr lang="en-US" dirty="0" smtClean="0"/>
              <a:t>‘end aversion’</a:t>
            </a:r>
          </a:p>
          <a:p>
            <a:pPr lvl="1"/>
            <a:r>
              <a:rPr lang="en-US" dirty="0"/>
              <a:t>High sensor error</a:t>
            </a:r>
          </a:p>
          <a:p>
            <a:pPr lvl="1"/>
            <a:endParaRPr lang="en-US" dirty="0" smtClean="0"/>
          </a:p>
          <a:p>
            <a:pPr lvl="1"/>
            <a:endParaRPr lang="en-US" dirty="0" smtClean="0"/>
          </a:p>
          <a:p>
            <a:pPr lvl="1"/>
            <a:endParaRPr lang="en-US" dirty="0" smtClean="0"/>
          </a:p>
          <a:p>
            <a:pPr lvl="1"/>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r>
              <a:rPr lang="en-US" dirty="0"/>
              <a:t>See http://</a:t>
            </a:r>
            <a:r>
              <a:rPr lang="en-US" dirty="0" err="1"/>
              <a:t>www.ncbi.nlm.nih.gov</a:t>
            </a:r>
            <a:r>
              <a:rPr lang="en-US" dirty="0"/>
              <a:t>/</a:t>
            </a:r>
            <a:r>
              <a:rPr lang="en-US" dirty="0" err="1"/>
              <a:t>pmc</a:t>
            </a:r>
            <a:r>
              <a:rPr lang="en-US" dirty="0"/>
              <a:t>/articles/PMC1323316/</a:t>
            </a:r>
          </a:p>
        </p:txBody>
      </p:sp>
      <p:sp>
        <p:nvSpPr>
          <p:cNvPr id="6" name="Slide Number Placeholder 5"/>
          <p:cNvSpPr>
            <a:spLocks noGrp="1"/>
          </p:cNvSpPr>
          <p:nvPr>
            <p:ph type="sldNum" sz="quarter" idx="12"/>
          </p:nvPr>
        </p:nvSpPr>
        <p:spPr/>
        <p:txBody>
          <a:bodyPr/>
          <a:lstStyle/>
          <a:p>
            <a:fld id="{17E276FA-8F89-B34D-A726-BE3FA1F8DD97}" type="slidenum">
              <a:rPr lang="en-US" smtClean="0"/>
              <a:t>44</a:t>
            </a:fld>
            <a:endParaRPr lang="en-US" dirty="0"/>
          </a:p>
        </p:txBody>
      </p:sp>
    </p:spTree>
    <p:extLst>
      <p:ext uri="{BB962C8B-B14F-4D97-AF65-F5344CB8AC3E}">
        <p14:creationId xmlns:p14="http://schemas.microsoft.com/office/powerpoint/2010/main" val="3036023825"/>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Analyze the data collection strategy and look for sources of bias </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b="1" dirty="0" smtClean="0">
                <a:solidFill>
                  <a:srgbClr val="FC2126"/>
                </a:solidFill>
              </a:rPr>
              <a:t>Fraudulent Data</a:t>
            </a:r>
          </a:p>
          <a:p>
            <a:pPr marL="228600" lvl="1" indent="0">
              <a:buNone/>
            </a:pPr>
            <a:r>
              <a:rPr lang="en-US" dirty="0" smtClean="0"/>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45</a:t>
            </a:fld>
            <a:endParaRPr lang="en-US" dirty="0"/>
          </a:p>
        </p:txBody>
      </p:sp>
    </p:spTree>
    <p:extLst>
      <p:ext uri="{BB962C8B-B14F-4D97-AF65-F5344CB8AC3E}">
        <p14:creationId xmlns:p14="http://schemas.microsoft.com/office/powerpoint/2010/main" val="1590928876"/>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Reporting</a:t>
            </a:r>
            <a:endParaRPr lang="en-US" dirty="0"/>
          </a:p>
        </p:txBody>
      </p:sp>
      <p:sp>
        <p:nvSpPr>
          <p:cNvPr id="8" name="Content Placeholder 7"/>
          <p:cNvSpPr>
            <a:spLocks noGrp="1"/>
          </p:cNvSpPr>
          <p:nvPr>
            <p:ph idx="1"/>
          </p:nvPr>
        </p:nvSpPr>
        <p:spPr>
          <a:xfrm>
            <a:off x="1128943" y="1700591"/>
            <a:ext cx="7048804" cy="4379976"/>
          </a:xfrm>
        </p:spPr>
        <p:txBody>
          <a:bodyPr/>
          <a:lstStyle/>
          <a:p>
            <a:pPr marL="0" indent="0">
              <a:buNone/>
            </a:pPr>
            <a:r>
              <a:rPr lang="en-US" dirty="0" smtClean="0"/>
              <a:t>Finding the error:</a:t>
            </a:r>
          </a:p>
          <a:p>
            <a:pPr lvl="1"/>
            <a:r>
              <a:rPr lang="en-US" dirty="0" smtClean="0"/>
              <a:t>Mainly an issue in surveys where the respondent may not be who you think. </a:t>
            </a:r>
          </a:p>
          <a:p>
            <a:pPr lvl="1"/>
            <a:r>
              <a:rPr lang="en-US" dirty="0" smtClean="0"/>
              <a:t>Sometimes intentional when your sensor breaks down, etc.</a:t>
            </a:r>
          </a:p>
          <a:p>
            <a:pPr marL="0" indent="0">
              <a:buNone/>
            </a:pPr>
            <a:r>
              <a:rPr lang="en-US" dirty="0" smtClean="0"/>
              <a:t>Addressing its impact:</a:t>
            </a:r>
          </a:p>
          <a:p>
            <a:pPr lvl="1"/>
            <a:r>
              <a:rPr lang="en-US" dirty="0" smtClean="0"/>
              <a:t>Is it random or does it introduce bias</a:t>
            </a:r>
          </a:p>
          <a:p>
            <a:pPr lvl="1"/>
            <a:r>
              <a:rPr lang="en-US" dirty="0" smtClean="0"/>
              <a:t>Is it more likely in some variables than others</a:t>
            </a:r>
          </a:p>
          <a:p>
            <a:pPr lvl="1"/>
            <a:r>
              <a:rPr lang="en-US" dirty="0" smtClean="0"/>
              <a:t>Is there a specific type of error you expect?</a:t>
            </a:r>
          </a:p>
          <a:p>
            <a:pPr lvl="1"/>
            <a:r>
              <a:rPr lang="en-US" dirty="0" smtClean="0"/>
              <a:t>Can you ask people in surveys if they are doing it?</a:t>
            </a:r>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46</a:t>
            </a:fld>
            <a:endParaRPr lang="en-US" dirty="0"/>
          </a:p>
        </p:txBody>
      </p:sp>
    </p:spTree>
    <p:extLst>
      <p:ext uri="{BB962C8B-B14F-4D97-AF65-F5344CB8AC3E}">
        <p14:creationId xmlns:p14="http://schemas.microsoft.com/office/powerpoint/2010/main" val="1034124874"/>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dirty="0" smtClean="0"/>
              <a:t>Curbstoning is a common threat to data quality.</a:t>
            </a:r>
            <a:endParaRPr lang="en-US" sz="3000" dirty="0"/>
          </a:p>
        </p:txBody>
      </p:sp>
      <p:sp>
        <p:nvSpPr>
          <p:cNvPr id="3" name="Content Placeholder 2"/>
          <p:cNvSpPr>
            <a:spLocks noGrp="1"/>
          </p:cNvSpPr>
          <p:nvPr>
            <p:ph idx="1"/>
          </p:nvPr>
        </p:nvSpPr>
        <p:spPr/>
        <p:txBody>
          <a:bodyPr>
            <a:normAutofit fontScale="92500" lnSpcReduction="20000"/>
          </a:bodyPr>
          <a:lstStyle/>
          <a:p>
            <a:pPr marL="0" indent="0">
              <a:buNone/>
            </a:pPr>
            <a:r>
              <a:rPr lang="en-US" b="1" dirty="0" smtClean="0"/>
              <a:t>Curbstoning</a:t>
            </a:r>
            <a:r>
              <a:rPr lang="en-US" dirty="0" smtClean="0"/>
              <a:t> – when survey interviewers fabricate some or all of their data.</a:t>
            </a:r>
          </a:p>
          <a:p>
            <a:r>
              <a:rPr lang="en-US" dirty="0" smtClean="0"/>
              <a:t>Why could it happen?</a:t>
            </a:r>
          </a:p>
          <a:p>
            <a:pPr lvl="1"/>
            <a:r>
              <a:rPr lang="en-US" dirty="0" smtClean="0"/>
              <a:t>Difficult-to-reach households</a:t>
            </a:r>
          </a:p>
          <a:p>
            <a:pPr lvl="1"/>
            <a:r>
              <a:rPr lang="en-US" dirty="0" smtClean="0"/>
              <a:t>Embarrassing or uncomfortable questions</a:t>
            </a:r>
          </a:p>
          <a:p>
            <a:pPr lvl="1"/>
            <a:r>
              <a:rPr lang="en-US" dirty="0" smtClean="0"/>
              <a:t>Incentive structures</a:t>
            </a:r>
          </a:p>
          <a:p>
            <a:r>
              <a:rPr lang="en-US" dirty="0" smtClean="0"/>
              <a:t>In one survey, </a:t>
            </a:r>
            <a:r>
              <a:rPr lang="en-US" dirty="0"/>
              <a:t>13% of interviewers fabricated at least part of their interviews, despite close supervision</a:t>
            </a:r>
            <a:r>
              <a:rPr lang="en-US" dirty="0" smtClean="0"/>
              <a:t>.</a:t>
            </a:r>
            <a:r>
              <a:rPr lang="en-US" baseline="30000" dirty="0" smtClean="0"/>
              <a:t>1</a:t>
            </a:r>
            <a:endParaRPr lang="en-US" dirty="0"/>
          </a:p>
          <a:p>
            <a:r>
              <a:rPr lang="en-US" dirty="0"/>
              <a:t>An “epidemic” of </a:t>
            </a:r>
            <a:r>
              <a:rPr lang="en-US" dirty="0" smtClean="0"/>
              <a:t>curbstoning almost </a:t>
            </a:r>
            <a:r>
              <a:rPr lang="en-US" dirty="0"/>
              <a:t>derailed an epidemiological study</a:t>
            </a:r>
            <a:r>
              <a:rPr lang="en-US" dirty="0" smtClean="0"/>
              <a:t>.</a:t>
            </a:r>
            <a:r>
              <a:rPr lang="en-US" baseline="30000" dirty="0" smtClean="0"/>
              <a:t>2</a:t>
            </a:r>
            <a:endParaRPr lang="en-US" dirty="0"/>
          </a:p>
          <a:p>
            <a:endParaRPr lang="en-US" dirty="0" smtClean="0"/>
          </a:p>
          <a:p>
            <a:pPr lvl="1"/>
            <a:endParaRPr lang="en-US" dirty="0" smtClean="0"/>
          </a:p>
          <a:p>
            <a:pPr lvl="1"/>
            <a:endParaRPr lang="en-US" dirty="0" smtClean="0"/>
          </a:p>
          <a:p>
            <a:pPr marL="0" indent="0">
              <a:buNone/>
            </a:pPr>
            <a:endParaRPr lang="en-US" b="1" dirty="0"/>
          </a:p>
        </p:txBody>
      </p:sp>
      <p:sp>
        <p:nvSpPr>
          <p:cNvPr id="5" name="Content Placeholder 4"/>
          <p:cNvSpPr txBox="1">
            <a:spLocks/>
          </p:cNvSpPr>
          <p:nvPr/>
        </p:nvSpPr>
        <p:spPr>
          <a:xfrm>
            <a:off x="457200" y="6023830"/>
            <a:ext cx="8229600" cy="863601"/>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r">
              <a:buClr>
                <a:srgbClr val="629DD1"/>
              </a:buClr>
              <a:buFont typeface="Arial" pitchFamily="34" charset="0"/>
              <a:buNone/>
            </a:pPr>
            <a:r>
              <a:rPr lang="en-US" sz="1400" baseline="30000" dirty="0" smtClean="0">
                <a:solidFill>
                  <a:prstClr val="black"/>
                </a:solidFill>
              </a:rPr>
              <a:t>1</a:t>
            </a:r>
            <a:r>
              <a:rPr lang="en-US" sz="1400" dirty="0" smtClean="0">
                <a:solidFill>
                  <a:prstClr val="black"/>
                </a:solidFill>
              </a:rPr>
              <a:t>Kiecker and Nelson, 1996</a:t>
            </a:r>
            <a:endParaRPr lang="en-US" sz="1400" baseline="30000" dirty="0" smtClean="0">
              <a:solidFill>
                <a:prstClr val="black"/>
              </a:solidFill>
            </a:endParaRPr>
          </a:p>
          <a:p>
            <a:pPr marL="0" indent="0" algn="r">
              <a:buClr>
                <a:srgbClr val="629DD1"/>
              </a:buClr>
              <a:buFont typeface="Arial" pitchFamily="34" charset="0"/>
              <a:buNone/>
            </a:pPr>
            <a:r>
              <a:rPr lang="en-US" sz="1400" dirty="0" smtClean="0">
                <a:solidFill>
                  <a:prstClr val="black"/>
                </a:solidFill>
              </a:rPr>
              <a:t> </a:t>
            </a:r>
            <a:r>
              <a:rPr lang="en-US" sz="1400" baseline="30000" dirty="0">
                <a:solidFill>
                  <a:prstClr val="black"/>
                </a:solidFill>
              </a:rPr>
              <a:t>2</a:t>
            </a:r>
            <a:r>
              <a:rPr lang="en-US" sz="1400" dirty="0" smtClean="0">
                <a:solidFill>
                  <a:prstClr val="black"/>
                </a:solidFill>
              </a:rPr>
              <a:t>Turner et al., 2002</a:t>
            </a:r>
            <a:endParaRPr lang="en-US" sz="1400" baseline="30000" dirty="0" smtClean="0">
              <a:solidFill>
                <a:prstClr val="black"/>
              </a:solidFill>
            </a:endParaRPr>
          </a:p>
          <a:p>
            <a:pPr marL="0" indent="0" algn="r">
              <a:buClr>
                <a:srgbClr val="629DD1"/>
              </a:buClr>
              <a:buFont typeface="Arial" pitchFamily="34" charset="0"/>
              <a:buNone/>
            </a:pPr>
            <a:endParaRPr lang="en-US" sz="1400" baseline="30000" dirty="0">
              <a:solidFill>
                <a:prstClr val="black"/>
              </a:solidFill>
            </a:endParaRPr>
          </a:p>
        </p:txBody>
      </p:sp>
      <p:sp>
        <p:nvSpPr>
          <p:cNvPr id="6" name="TextBox 5"/>
          <p:cNvSpPr txBox="1"/>
          <p:nvPr/>
        </p:nvSpPr>
        <p:spPr>
          <a:xfrm>
            <a:off x="0" y="6519446"/>
            <a:ext cx="5162504" cy="338554"/>
          </a:xfrm>
          <a:prstGeom prst="rect">
            <a:avLst/>
          </a:prstGeom>
          <a:noFill/>
        </p:spPr>
        <p:txBody>
          <a:bodyPr wrap="none" rtlCol="0">
            <a:spAutoFit/>
          </a:bodyPr>
          <a:lstStyle/>
          <a:p>
            <a:r>
              <a:rPr lang="en-US" sz="1600" b="1" i="1" dirty="0" smtClean="0"/>
              <a:t>Slide Credit:  </a:t>
            </a:r>
            <a:r>
              <a:rPr lang="en-US" sz="1600" i="1" dirty="0" smtClean="0"/>
              <a:t>Benjamin Birnbaum, University of Washington</a:t>
            </a:r>
            <a:endParaRPr lang="en-US" sz="1600" i="1" dirty="0"/>
          </a:p>
        </p:txBody>
      </p:sp>
    </p:spTree>
    <p:extLst>
      <p:ext uri="{BB962C8B-B14F-4D97-AF65-F5344CB8AC3E}">
        <p14:creationId xmlns:p14="http://schemas.microsoft.com/office/powerpoint/2010/main" val="40542646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Dealing with </a:t>
            </a:r>
            <a:r>
              <a:rPr lang="en-US" dirty="0" err="1" smtClean="0"/>
              <a:t>Curbstoning</a:t>
            </a:r>
            <a:endParaRPr lang="en-US" dirty="0"/>
          </a:p>
        </p:txBody>
      </p:sp>
      <p:sp>
        <p:nvSpPr>
          <p:cNvPr id="3" name="Content Placeholder 2"/>
          <p:cNvSpPr>
            <a:spLocks noGrp="1"/>
          </p:cNvSpPr>
          <p:nvPr>
            <p:ph idx="1"/>
          </p:nvPr>
        </p:nvSpPr>
        <p:spPr/>
        <p:txBody>
          <a:bodyPr/>
          <a:lstStyle/>
          <a:p>
            <a:r>
              <a:rPr lang="en-US" dirty="0" smtClean="0"/>
              <a:t>Ask redundant questions and checks</a:t>
            </a:r>
          </a:p>
          <a:p>
            <a:r>
              <a:rPr lang="en-US" dirty="0" smtClean="0"/>
              <a:t>Add other ways of monitoring data collection</a:t>
            </a:r>
          </a:p>
          <a:p>
            <a:r>
              <a:rPr lang="en-US" dirty="0" smtClean="0"/>
              <a:t>Recently, some machine learning algorithms</a:t>
            </a:r>
          </a:p>
          <a:p>
            <a:pPr lvl="1"/>
            <a:r>
              <a:rPr lang="en-US" dirty="0" smtClean="0"/>
              <a:t>Benjamin Birnbaum, U. Washington</a:t>
            </a:r>
          </a:p>
          <a:p>
            <a:pPr lvl="1"/>
            <a:r>
              <a:rPr lang="en-US" dirty="0" smtClean="0"/>
              <a:t>Anomaly detection in data + user interface trace</a:t>
            </a:r>
          </a:p>
          <a:p>
            <a:pPr lvl="1"/>
            <a:r>
              <a:rPr lang="en-US" dirty="0" smtClean="0"/>
              <a:t>Achieves good results on simulated curbstone data</a:t>
            </a:r>
          </a:p>
          <a:p>
            <a:endParaRPr lang="en-US" dirty="0"/>
          </a:p>
        </p:txBody>
      </p:sp>
    </p:spTree>
    <p:extLst>
      <p:ext uri="{BB962C8B-B14F-4D97-AF65-F5344CB8AC3E}">
        <p14:creationId xmlns:p14="http://schemas.microsoft.com/office/powerpoint/2010/main" val="3950110805"/>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Legitimate hole filling </a:t>
            </a:r>
            <a:endParaRPr lang="en-US" dirty="0"/>
          </a:p>
        </p:txBody>
      </p:sp>
      <p:sp>
        <p:nvSpPr>
          <p:cNvPr id="3" name="Content Placeholder 2"/>
          <p:cNvSpPr>
            <a:spLocks noGrp="1"/>
          </p:cNvSpPr>
          <p:nvPr>
            <p:ph idx="1"/>
          </p:nvPr>
        </p:nvSpPr>
        <p:spPr/>
        <p:txBody>
          <a:bodyPr/>
          <a:lstStyle/>
          <a:p>
            <a:r>
              <a:rPr lang="en-US" dirty="0" smtClean="0"/>
              <a:t>When data is not ‘your own’ you don’t always know where the values come from</a:t>
            </a:r>
          </a:p>
          <a:p>
            <a:r>
              <a:rPr lang="en-US" dirty="0" smtClean="0"/>
              <a:t>Collector may have addressed ‘missing values’ in ways you may or may not agree with</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49</a:t>
            </a:fld>
            <a:endParaRPr lang="en-US" dirty="0"/>
          </a:p>
        </p:txBody>
      </p:sp>
    </p:spTree>
    <p:extLst>
      <p:ext uri="{BB962C8B-B14F-4D97-AF65-F5344CB8AC3E}">
        <p14:creationId xmlns:p14="http://schemas.microsoft.com/office/powerpoint/2010/main" val="203643184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about Completeness</a:t>
            </a:r>
            <a:endParaRPr lang="en-US" dirty="0"/>
          </a:p>
        </p:txBody>
      </p:sp>
      <p:sp>
        <p:nvSpPr>
          <p:cNvPr id="3" name="Content Placeholder 2"/>
          <p:cNvSpPr>
            <a:spLocks noGrp="1"/>
          </p:cNvSpPr>
          <p:nvPr>
            <p:ph idx="1"/>
          </p:nvPr>
        </p:nvSpPr>
        <p:spPr/>
        <p:txBody>
          <a:bodyPr/>
          <a:lstStyle/>
          <a:p>
            <a:pPr marL="0" indent="0">
              <a:buNone/>
            </a:pPr>
            <a:r>
              <a:rPr lang="en-US" dirty="0" smtClean="0"/>
              <a:t>Appropriate </a:t>
            </a:r>
            <a:r>
              <a:rPr lang="en-US" dirty="0"/>
              <a:t>Data: Does the data you have match the questions you want to answer?</a:t>
            </a:r>
          </a:p>
          <a:p>
            <a:pPr marL="0" indent="0">
              <a:buNone/>
            </a:pPr>
            <a:r>
              <a:rPr lang="en-US" dirty="0" smtClean="0"/>
              <a:t>Missing </a:t>
            </a:r>
            <a:r>
              <a:rPr lang="en-US" dirty="0"/>
              <a:t>Data: Data does not exist because it was never obtained </a:t>
            </a:r>
            <a:r>
              <a:rPr lang="en-US" dirty="0" smtClean="0"/>
              <a:t>or was lost</a:t>
            </a:r>
            <a:endParaRPr lang="en-US" dirty="0"/>
          </a:p>
          <a:p>
            <a:pPr marL="0" indent="0">
              <a:buNone/>
            </a:pPr>
            <a:r>
              <a:rPr lang="en-US" dirty="0"/>
              <a:t>Reporting error: The sensor (or respondent) is </a:t>
            </a:r>
            <a:r>
              <a:rPr lang="en-US" dirty="0" smtClean="0"/>
              <a:t>incorrect</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a:t>
            </a:fld>
            <a:endParaRPr lang="en-US" dirty="0"/>
          </a:p>
        </p:txBody>
      </p:sp>
    </p:spTree>
    <p:extLst>
      <p:ext uri="{BB962C8B-B14F-4D97-AF65-F5344CB8AC3E}">
        <p14:creationId xmlns:p14="http://schemas.microsoft.com/office/powerpoint/2010/main" val="3290020488"/>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405" y="271527"/>
            <a:ext cx="8061951" cy="990107"/>
          </a:xfrm>
        </p:spPr>
        <p:txBody>
          <a:bodyPr/>
          <a:lstStyle/>
          <a:p>
            <a:r>
              <a:rPr lang="en-US" dirty="0"/>
              <a:t>Is your data Correct?</a:t>
            </a:r>
          </a:p>
        </p:txBody>
      </p:sp>
      <p:sp>
        <p:nvSpPr>
          <p:cNvPr id="8" name="Content Placeholder 7"/>
          <p:cNvSpPr>
            <a:spLocks noGrp="1"/>
          </p:cNvSpPr>
          <p:nvPr>
            <p:ph idx="1"/>
          </p:nvPr>
        </p:nvSpPr>
        <p:spPr>
          <a:xfrm>
            <a:off x="1023405" y="1340389"/>
            <a:ext cx="7223615" cy="4379976"/>
          </a:xfrm>
        </p:spPr>
        <p:txBody>
          <a:bodyPr/>
          <a:lstStyle/>
          <a:p>
            <a:pPr marL="0" indent="0">
              <a:buNone/>
            </a:pPr>
            <a:r>
              <a:rPr lang="en-US" dirty="0" smtClean="0"/>
              <a:t>Analyze the data collection strategy and look for sources of bias </a:t>
            </a:r>
          </a:p>
          <a:p>
            <a:pPr marL="228600" lvl="1" indent="0">
              <a:buNone/>
            </a:pPr>
            <a:r>
              <a:rPr lang="en-US" sz="2400" dirty="0" smtClean="0"/>
              <a:t>Within the population (Sample Bias)</a:t>
            </a:r>
          </a:p>
          <a:p>
            <a:pPr marL="228600" lvl="1" indent="0">
              <a:buNone/>
            </a:pPr>
            <a:r>
              <a:rPr lang="en-US" sz="2400" dirty="0"/>
              <a:t>A</a:t>
            </a:r>
            <a:r>
              <a:rPr lang="en-US" sz="2400" dirty="0" smtClean="0"/>
              <a:t>cross </a:t>
            </a:r>
            <a:r>
              <a:rPr lang="en-US" sz="2400" dirty="0"/>
              <a:t>variables </a:t>
            </a:r>
            <a:r>
              <a:rPr lang="en-US" sz="2400" dirty="0" smtClean="0"/>
              <a:t>(</a:t>
            </a:r>
            <a:r>
              <a:rPr lang="en-US" sz="2400" i="1" dirty="0" smtClean="0"/>
              <a:t>e.g. </a:t>
            </a:r>
            <a:r>
              <a:rPr lang="en-US" sz="2400" dirty="0" smtClean="0"/>
              <a:t>surveys </a:t>
            </a:r>
            <a:r>
              <a:rPr lang="en-US" sz="2400" dirty="0"/>
              <a:t>with only round values; people who report everything in round numbers</a:t>
            </a:r>
            <a:r>
              <a:rPr lang="en-US" sz="2400" dirty="0" smtClean="0"/>
              <a:t>)</a:t>
            </a:r>
          </a:p>
          <a:p>
            <a:pPr marL="0" indent="0">
              <a:buNone/>
            </a:pPr>
            <a:r>
              <a:rPr lang="en-US" dirty="0" smtClean="0"/>
              <a:t>Example Types of Problems</a:t>
            </a:r>
          </a:p>
          <a:p>
            <a:pPr marL="228600" lvl="1" indent="0">
              <a:buNone/>
            </a:pPr>
            <a:r>
              <a:rPr lang="en-US" dirty="0"/>
              <a:t>Measurement Errors: [variable level]</a:t>
            </a:r>
          </a:p>
          <a:p>
            <a:pPr marL="228600" lvl="1" indent="0">
              <a:buNone/>
            </a:pPr>
            <a:r>
              <a:rPr lang="en-US" dirty="0" smtClean="0"/>
              <a:t>Fraudulent Data</a:t>
            </a:r>
          </a:p>
          <a:p>
            <a:pPr marL="228600" lvl="1" indent="0">
              <a:buNone/>
            </a:pPr>
            <a:r>
              <a:rPr lang="en-US" b="1" dirty="0" smtClean="0">
                <a:solidFill>
                  <a:srgbClr val="FC2126"/>
                </a:solidFill>
              </a:rPr>
              <a:t>Implementation Issues [algorithms]</a:t>
            </a:r>
          </a:p>
          <a:p>
            <a:pPr marL="228600" lvl="1" indent="0">
              <a:buNone/>
            </a:pPr>
            <a:endParaRPr lang="en-US" dirty="0"/>
          </a:p>
          <a:p>
            <a:endParaRPr lang="en-US" dirty="0"/>
          </a:p>
          <a:p>
            <a:pPr marL="228600" lvl="1" indent="0">
              <a:buNone/>
            </a:pPr>
            <a:endParaRPr lang="en-US" sz="2400" dirty="0" smtClean="0"/>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50</a:t>
            </a:fld>
            <a:endParaRPr lang="en-US" dirty="0"/>
          </a:p>
        </p:txBody>
      </p:sp>
    </p:spTree>
    <p:extLst>
      <p:ext uri="{BB962C8B-B14F-4D97-AF65-F5344CB8AC3E}">
        <p14:creationId xmlns:p14="http://schemas.microsoft.com/office/powerpoint/2010/main" val="1786917615"/>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Issues [algorithms]</a:t>
            </a:r>
            <a:endParaRPr lang="en-US" dirty="0"/>
          </a:p>
        </p:txBody>
      </p:sp>
      <p:sp>
        <p:nvSpPr>
          <p:cNvPr id="3" name="Content Placeholder 2"/>
          <p:cNvSpPr>
            <a:spLocks noGrp="1"/>
          </p:cNvSpPr>
          <p:nvPr>
            <p:ph idx="1"/>
          </p:nvPr>
        </p:nvSpPr>
        <p:spPr/>
        <p:txBody>
          <a:bodyPr/>
          <a:lstStyle/>
          <a:p>
            <a:r>
              <a:rPr lang="en-US" dirty="0" smtClean="0"/>
              <a:t>Loss of precision</a:t>
            </a:r>
          </a:p>
          <a:p>
            <a:r>
              <a:rPr lang="en-US" dirty="0" smtClean="0"/>
              <a:t>Badly chosen algorithms for intermediate data analysis (categorization, location id, </a:t>
            </a:r>
            <a:r>
              <a:rPr lang="en-US" dirty="0" err="1" smtClean="0"/>
              <a:t>etc</a:t>
            </a:r>
            <a:r>
              <a:rPr lang="en-US" dirty="0" smtClean="0"/>
              <a:t>)</a:t>
            </a:r>
          </a:p>
          <a:p>
            <a:r>
              <a:rPr lang="en-US" dirty="0" smtClean="0"/>
              <a:t>Repeated data</a:t>
            </a:r>
          </a:p>
          <a:p>
            <a:r>
              <a:rPr lang="en-US" smtClean="0"/>
              <a:t>…</a:t>
            </a:r>
            <a:endParaRPr lang="en-US" dirty="0" smtClean="0"/>
          </a:p>
          <a:p>
            <a:endParaRPr lang="en-US" dirty="0" smtClean="0"/>
          </a:p>
          <a:p>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51</a:t>
            </a:fld>
            <a:endParaRPr lang="en-US" dirty="0"/>
          </a:p>
        </p:txBody>
      </p:sp>
    </p:spTree>
    <p:extLst>
      <p:ext uri="{BB962C8B-B14F-4D97-AF65-F5344CB8AC3E}">
        <p14:creationId xmlns:p14="http://schemas.microsoft.com/office/powerpoint/2010/main" val="2484139236"/>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Accountable?</a:t>
            </a:r>
            <a:endParaRPr lang="en-US" dirty="0"/>
          </a:p>
        </p:txBody>
      </p:sp>
      <p:sp>
        <p:nvSpPr>
          <p:cNvPr id="3" name="Content Placeholder 2"/>
          <p:cNvSpPr>
            <a:spLocks noGrp="1"/>
          </p:cNvSpPr>
          <p:nvPr>
            <p:ph idx="1"/>
          </p:nvPr>
        </p:nvSpPr>
        <p:spPr/>
        <p:txBody>
          <a:bodyPr/>
          <a:lstStyle/>
          <a:p>
            <a:pPr marL="0" indent="0">
              <a:buNone/>
            </a:pPr>
            <a:r>
              <a:rPr lang="en-US" dirty="0" smtClean="0"/>
              <a:t>Do you understand the </a:t>
            </a:r>
            <a:r>
              <a:rPr lang="en-US" i="1" dirty="0" smtClean="0"/>
              <a:t>provenance</a:t>
            </a:r>
            <a:r>
              <a:rPr lang="en-US" dirty="0" smtClean="0"/>
              <a:t> of the data?</a:t>
            </a:r>
          </a:p>
          <a:p>
            <a:r>
              <a:rPr lang="en-US" dirty="0" smtClean="0"/>
              <a:t>Have you protected any end users or other people who could be traced?</a:t>
            </a:r>
          </a:p>
          <a:p>
            <a:r>
              <a:rPr lang="en-US" dirty="0" smtClean="0"/>
              <a:t>Can you back up your claims about the data?</a:t>
            </a:r>
          </a:p>
          <a:p>
            <a:r>
              <a:rPr lang="en-US" dirty="0" smtClean="0"/>
              <a:t>Do you have the original data as well as any modifications (version control?)</a:t>
            </a:r>
          </a:p>
          <a:p>
            <a:r>
              <a:rPr lang="en-US" dirty="0" smtClean="0"/>
              <a:t>Who has access to the data?</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52</a:t>
            </a:fld>
            <a:endParaRPr lang="en-US" dirty="0"/>
          </a:p>
        </p:txBody>
      </p:sp>
    </p:spTree>
    <p:extLst>
      <p:ext uri="{BB962C8B-B14F-4D97-AF65-F5344CB8AC3E}">
        <p14:creationId xmlns:p14="http://schemas.microsoft.com/office/powerpoint/2010/main" val="349894817"/>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we talked about</a:t>
            </a:r>
            <a:endParaRPr lang="en-US" dirty="0"/>
          </a:p>
        </p:txBody>
      </p:sp>
      <p:sp>
        <p:nvSpPr>
          <p:cNvPr id="3" name="Content Placeholder 2"/>
          <p:cNvSpPr>
            <a:spLocks noGrp="1"/>
          </p:cNvSpPr>
          <p:nvPr>
            <p:ph idx="1"/>
          </p:nvPr>
        </p:nvSpPr>
        <p:spPr/>
        <p:txBody>
          <a:bodyPr/>
          <a:lstStyle/>
          <a:p>
            <a:pPr marL="0" indent="0">
              <a:buNone/>
            </a:pPr>
            <a:r>
              <a:rPr lang="en-US" dirty="0" smtClean="0"/>
              <a:t>Independent Samples &amp; their meaning</a:t>
            </a:r>
          </a:p>
          <a:p>
            <a:pPr marL="0" indent="0">
              <a:buNone/>
            </a:pPr>
            <a:r>
              <a:rPr lang="en-US" dirty="0" smtClean="0"/>
              <a:t>Sampling errors (random &amp; systematic bias)</a:t>
            </a:r>
          </a:p>
          <a:p>
            <a:pPr marL="0" indent="0">
              <a:buNone/>
            </a:pPr>
            <a:r>
              <a:rPr lang="en-US" dirty="0" smtClean="0"/>
              <a:t>How to address sampling errors (more data </a:t>
            </a:r>
            <a:r>
              <a:rPr lang="en-US" i="1" dirty="0" err="1" smtClean="0"/>
              <a:t>vs</a:t>
            </a:r>
            <a:r>
              <a:rPr lang="en-US" i="1" dirty="0" smtClean="0"/>
              <a:t> </a:t>
            </a:r>
            <a:r>
              <a:rPr lang="en-US" dirty="0" smtClean="0"/>
              <a:t>better data)</a:t>
            </a:r>
          </a:p>
          <a:p>
            <a:pPr marL="0" indent="0">
              <a:buNone/>
            </a:pPr>
            <a:r>
              <a:rPr lang="en-US" dirty="0" smtClean="0"/>
              <a:t>Data Storage (unstructured, semi-structured, and structured)</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53</a:t>
            </a:fld>
            <a:endParaRPr lang="en-US" dirty="0"/>
          </a:p>
        </p:txBody>
      </p:sp>
    </p:spTree>
    <p:extLst>
      <p:ext uri="{BB962C8B-B14F-4D97-AF65-F5344CB8AC3E}">
        <p14:creationId xmlns:p14="http://schemas.microsoft.com/office/powerpoint/2010/main" val="1428998407"/>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Summary: Steps </a:t>
            </a:r>
            <a:r>
              <a:rPr lang="en-US" dirty="0"/>
              <a:t>S</a:t>
            </a:r>
            <a:r>
              <a:rPr lang="en-US" dirty="0" smtClean="0"/>
              <a:t>o Far</a:t>
            </a:r>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t>54</a:t>
            </a:fld>
            <a:endParaRPr lang="en-US" dirty="0"/>
          </a:p>
        </p:txBody>
      </p:sp>
      <p:graphicFrame>
        <p:nvGraphicFramePr>
          <p:cNvPr id="8" name="Content Placeholder 7"/>
          <p:cNvGraphicFramePr>
            <a:graphicFrameLocks/>
          </p:cNvGraphicFramePr>
          <p:nvPr>
            <p:extLst>
              <p:ext uri="{D42A27DB-BD31-4B8C-83A1-F6EECF244321}">
                <p14:modId xmlns:p14="http://schemas.microsoft.com/office/powerpoint/2010/main" val="3827162665"/>
              </p:ext>
            </p:extLst>
          </p:nvPr>
        </p:nvGraphicFramePr>
        <p:xfrm>
          <a:off x="141084" y="1847153"/>
          <a:ext cx="9016083" cy="43799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10040224"/>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132" y="20470"/>
            <a:ext cx="6280441" cy="990107"/>
          </a:xfrm>
        </p:spPr>
        <p:txBody>
          <a:bodyPr/>
          <a:lstStyle/>
          <a:p>
            <a:r>
              <a:rPr lang="en-US" dirty="0" smtClean="0"/>
              <a:t>Things we talked about</a:t>
            </a:r>
            <a:endParaRPr lang="en-US" dirty="0"/>
          </a:p>
        </p:txBody>
      </p:sp>
      <p:sp>
        <p:nvSpPr>
          <p:cNvPr id="3" name="Content Placeholder 2"/>
          <p:cNvSpPr>
            <a:spLocks noGrp="1"/>
          </p:cNvSpPr>
          <p:nvPr>
            <p:ph idx="1"/>
          </p:nvPr>
        </p:nvSpPr>
        <p:spPr>
          <a:xfrm>
            <a:off x="1128943" y="1178633"/>
            <a:ext cx="7048804" cy="4379976"/>
          </a:xfrm>
        </p:spPr>
        <p:txBody>
          <a:bodyPr/>
          <a:lstStyle/>
          <a:p>
            <a:r>
              <a:rPr lang="en-US" dirty="0" smtClean="0"/>
              <a:t>Completeness: Missing data; Appropriate Data</a:t>
            </a:r>
          </a:p>
          <a:p>
            <a:r>
              <a:rPr lang="en-US" dirty="0" smtClean="0"/>
              <a:t>Coherence: Relative to itself</a:t>
            </a:r>
          </a:p>
          <a:p>
            <a:r>
              <a:rPr lang="en-US" dirty="0" smtClean="0"/>
              <a:t>Correctness: Relative to the world</a:t>
            </a:r>
            <a:br>
              <a:rPr lang="en-US" dirty="0" smtClean="0"/>
            </a:br>
            <a:r>
              <a:rPr lang="en-US" dirty="0" smtClean="0"/>
              <a:t>(within population and across variables)</a:t>
            </a:r>
          </a:p>
          <a:p>
            <a:pPr lvl="1"/>
            <a:r>
              <a:rPr lang="en-US" dirty="0" smtClean="0"/>
              <a:t>Bias &amp; other measurement errors (e.g. demand characteristics and illusory superiority)</a:t>
            </a:r>
          </a:p>
          <a:p>
            <a:pPr lvl="1"/>
            <a:r>
              <a:rPr lang="en-US" dirty="0" smtClean="0"/>
              <a:t>Fraudulent data (e.g. </a:t>
            </a:r>
            <a:r>
              <a:rPr lang="en-US" dirty="0" err="1" smtClean="0"/>
              <a:t>curbstoning</a:t>
            </a:r>
            <a:r>
              <a:rPr lang="en-US" dirty="0" smtClean="0"/>
              <a:t>)</a:t>
            </a:r>
          </a:p>
          <a:p>
            <a:r>
              <a:rPr lang="en-US" dirty="0" err="1" smtClean="0"/>
              <a:t>aCcountability</a:t>
            </a:r>
            <a:endParaRPr lang="en-US" dirty="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55</a:t>
            </a:fld>
            <a:endParaRPr lang="en-US" dirty="0"/>
          </a:p>
        </p:txBody>
      </p:sp>
    </p:spTree>
    <p:extLst>
      <p:ext uri="{BB962C8B-B14F-4D97-AF65-F5344CB8AC3E}">
        <p14:creationId xmlns:p14="http://schemas.microsoft.com/office/powerpoint/2010/main" val="112974855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Appropriate Data</a:t>
            </a:r>
            <a:endParaRPr lang="en-US" dirty="0"/>
          </a:p>
        </p:txBody>
      </p:sp>
      <p:sp>
        <p:nvSpPr>
          <p:cNvPr id="8" name="Content Placeholder 7"/>
          <p:cNvSpPr>
            <a:spLocks noGrp="1"/>
          </p:cNvSpPr>
          <p:nvPr>
            <p:ph idx="1"/>
          </p:nvPr>
        </p:nvSpPr>
        <p:spPr/>
        <p:txBody>
          <a:bodyPr/>
          <a:lstStyle/>
          <a:p>
            <a:pPr marL="0" indent="0">
              <a:buNone/>
            </a:pPr>
            <a:r>
              <a:rPr lang="en-US" sz="3200" dirty="0" smtClean="0"/>
              <a:t>Look ahead … to the questions you’d like to answer</a:t>
            </a:r>
          </a:p>
          <a:p>
            <a:pPr marL="0" indent="0">
              <a:buNone/>
            </a:pPr>
            <a:r>
              <a:rPr lang="en-US" sz="3200" dirty="0" smtClean="0"/>
              <a:t>Reason back … to the data you’d need to collect </a:t>
            </a:r>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6</a:t>
            </a:fld>
            <a:endParaRPr lang="en-US" dirty="0"/>
          </a:p>
        </p:txBody>
      </p:sp>
    </p:spTree>
    <p:extLst>
      <p:ext uri="{BB962C8B-B14F-4D97-AF65-F5344CB8AC3E}">
        <p14:creationId xmlns:p14="http://schemas.microsoft.com/office/powerpoint/2010/main" val="240050019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Missing Data</a:t>
            </a:r>
            <a:endParaRPr lang="en-US" dirty="0"/>
          </a:p>
        </p:txBody>
      </p:sp>
      <p:sp>
        <p:nvSpPr>
          <p:cNvPr id="8" name="Content Placeholder 7"/>
          <p:cNvSpPr>
            <a:spLocks noGrp="1"/>
          </p:cNvSpPr>
          <p:nvPr>
            <p:ph idx="1"/>
          </p:nvPr>
        </p:nvSpPr>
        <p:spPr/>
        <p:txBody>
          <a:bodyPr/>
          <a:lstStyle/>
          <a:p>
            <a:pPr marL="228600" lvl="1" indent="0">
              <a:buNone/>
            </a:pPr>
            <a:r>
              <a:rPr lang="en-US" sz="3200" dirty="0" smtClean="0"/>
              <a:t>Impute the data using statistics </a:t>
            </a:r>
          </a:p>
          <a:p>
            <a:pPr marL="228600" lvl="1" indent="0">
              <a:buNone/>
            </a:pPr>
            <a:r>
              <a:rPr lang="en-US" sz="3200" dirty="0" smtClean="0"/>
              <a:t>Find an alternative source</a:t>
            </a:r>
          </a:p>
          <a:p>
            <a:pPr marL="228600" lvl="1" indent="0">
              <a:buNone/>
            </a:pPr>
            <a:r>
              <a:rPr lang="en-US" sz="3200" dirty="0" smtClean="0"/>
              <a:t>Reweight the data to reflect the changed sample</a:t>
            </a:r>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7</a:t>
            </a:fld>
            <a:endParaRPr lang="en-US" dirty="0"/>
          </a:p>
        </p:txBody>
      </p:sp>
    </p:spTree>
    <p:extLst>
      <p:ext uri="{BB962C8B-B14F-4D97-AF65-F5344CB8AC3E}">
        <p14:creationId xmlns:p14="http://schemas.microsoft.com/office/powerpoint/2010/main" val="340336229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 and Issues for Reporting Errors</a:t>
            </a:r>
            <a:endParaRPr lang="en-US" dirty="0"/>
          </a:p>
        </p:txBody>
      </p:sp>
      <p:sp>
        <p:nvSpPr>
          <p:cNvPr id="8" name="Content Placeholder 7"/>
          <p:cNvSpPr>
            <a:spLocks noGrp="1"/>
          </p:cNvSpPr>
          <p:nvPr>
            <p:ph idx="1"/>
          </p:nvPr>
        </p:nvSpPr>
        <p:spPr>
          <a:xfrm>
            <a:off x="954132" y="1700591"/>
            <a:ext cx="7223615" cy="4379976"/>
          </a:xfrm>
        </p:spPr>
        <p:txBody>
          <a:bodyPr/>
          <a:lstStyle/>
          <a:p>
            <a:pPr marL="0" indent="0">
              <a:buNone/>
            </a:pPr>
            <a:r>
              <a:rPr lang="en-US" dirty="0" smtClean="0"/>
              <a:t>Finding the error:</a:t>
            </a:r>
          </a:p>
          <a:p>
            <a:pPr lvl="1"/>
            <a:r>
              <a:rPr lang="en-US" dirty="0" smtClean="0"/>
              <a:t>May collect the data twice and compare</a:t>
            </a:r>
          </a:p>
          <a:p>
            <a:pPr lvl="1"/>
            <a:r>
              <a:rPr lang="en-US" dirty="0" smtClean="0"/>
              <a:t>Find an alternative source to compare</a:t>
            </a:r>
          </a:p>
          <a:p>
            <a:pPr lvl="1"/>
            <a:r>
              <a:rPr lang="en-US" dirty="0"/>
              <a:t>Can you look for sources of bias across variables (surveys with only round values; people who report everything in round numbers)</a:t>
            </a:r>
          </a:p>
          <a:p>
            <a:pPr lvl="1"/>
            <a:r>
              <a:rPr lang="en-US" dirty="0"/>
              <a:t>How does the way you collect data affect reporting errors</a:t>
            </a:r>
            <a:r>
              <a:rPr lang="en-US" dirty="0" smtClean="0"/>
              <a:t>?</a:t>
            </a:r>
          </a:p>
          <a:p>
            <a:pPr marL="0" indent="0">
              <a:buNone/>
            </a:pPr>
            <a:r>
              <a:rPr lang="en-US" dirty="0" smtClean="0"/>
              <a:t>Assessing its impact:</a:t>
            </a:r>
          </a:p>
          <a:p>
            <a:pPr lvl="1"/>
            <a:r>
              <a:rPr lang="en-US" dirty="0" smtClean="0"/>
              <a:t>Is it random or does it introduce bias</a:t>
            </a:r>
          </a:p>
          <a:p>
            <a:pPr lvl="1"/>
            <a:r>
              <a:rPr lang="en-US" dirty="0" smtClean="0"/>
              <a:t>Is it more likely in some variables than others</a:t>
            </a:r>
          </a:p>
        </p:txBody>
      </p:sp>
      <p:sp>
        <p:nvSpPr>
          <p:cNvPr id="3" name="Date Placeholder 2"/>
          <p:cNvSpPr>
            <a:spLocks noGrp="1"/>
          </p:cNvSpPr>
          <p:nvPr>
            <p:ph type="dt" sz="half" idx="10"/>
          </p:nvPr>
        </p:nvSpPr>
        <p:spPr/>
        <p:txBody>
          <a:bodyPr/>
          <a:lstStyle/>
          <a:p>
            <a:fld id="{FA3C144B-2939-9A49-B014-915EC3E81866}" type="datetime1">
              <a:rPr lang="en-US" smtClean="0"/>
              <a:pPr/>
              <a:t>2/10/16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7E276FA-8F89-B34D-A726-BE3FA1F8DD97}" type="slidenum">
              <a:rPr lang="en-US" smtClean="0"/>
              <a:pPr/>
              <a:t>8</a:t>
            </a:fld>
            <a:endParaRPr lang="en-US" dirty="0"/>
          </a:p>
        </p:txBody>
      </p:sp>
    </p:spTree>
    <p:extLst>
      <p:ext uri="{BB962C8B-B14F-4D97-AF65-F5344CB8AC3E}">
        <p14:creationId xmlns:p14="http://schemas.microsoft.com/office/powerpoint/2010/main" val="363024736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your Data Coherent?</a:t>
            </a:r>
            <a:endParaRPr lang="en-US" dirty="0"/>
          </a:p>
        </p:txBody>
      </p:sp>
      <p:sp>
        <p:nvSpPr>
          <p:cNvPr id="3" name="Content Placeholder 2"/>
          <p:cNvSpPr>
            <a:spLocks noGrp="1"/>
          </p:cNvSpPr>
          <p:nvPr>
            <p:ph idx="1"/>
          </p:nvPr>
        </p:nvSpPr>
        <p:spPr/>
        <p:txBody>
          <a:bodyPr/>
          <a:lstStyle/>
          <a:p>
            <a:pPr marL="0" indent="0">
              <a:buNone/>
            </a:pPr>
            <a:r>
              <a:rPr lang="en-US" dirty="0" smtClean="0"/>
              <a:t>Does the data “add up”?</a:t>
            </a:r>
          </a:p>
          <a:p>
            <a:pPr marL="0" indent="0">
              <a:buNone/>
            </a:pPr>
            <a:r>
              <a:rPr lang="en-US" dirty="0" smtClean="0"/>
              <a:t>Does it make sense relative to itself?</a:t>
            </a:r>
          </a:p>
          <a:p>
            <a:pPr marL="0" indent="0">
              <a:buNone/>
            </a:pPr>
            <a:r>
              <a:rPr lang="en-US" dirty="0" smtClean="0"/>
              <a:t>Examples</a:t>
            </a:r>
          </a:p>
          <a:p>
            <a:pPr lvl="2"/>
            <a:r>
              <a:rPr lang="en-US" sz="2400" dirty="0"/>
              <a:t>Non number in a numeric field</a:t>
            </a:r>
          </a:p>
          <a:p>
            <a:pPr lvl="2"/>
            <a:r>
              <a:rPr lang="en-US" sz="2400" dirty="0"/>
              <a:t>Month field has something other than a month</a:t>
            </a:r>
          </a:p>
          <a:p>
            <a:pPr lvl="2"/>
            <a:r>
              <a:rPr lang="en-US" sz="2400" dirty="0"/>
              <a:t>Email has no @ </a:t>
            </a:r>
          </a:p>
          <a:p>
            <a:pPr lvl="2"/>
            <a:r>
              <a:rPr lang="en-US" sz="2400" dirty="0"/>
              <a:t>Hourly data adds up to 24 </a:t>
            </a:r>
            <a:r>
              <a:rPr lang="en-US" sz="2400" dirty="0" err="1"/>
              <a:t>hrs</a:t>
            </a:r>
            <a:r>
              <a:rPr lang="en-US" sz="2400" dirty="0"/>
              <a:t> per day</a:t>
            </a:r>
          </a:p>
          <a:p>
            <a:pPr lvl="2"/>
            <a:r>
              <a:rPr lang="en-US" sz="2400" i="1" dirty="0"/>
              <a:t>Etc. </a:t>
            </a:r>
          </a:p>
          <a:p>
            <a:pPr marL="0" indent="0">
              <a:buNone/>
            </a:pPr>
            <a:endParaRPr lang="en-US" dirty="0" smtClean="0"/>
          </a:p>
        </p:txBody>
      </p:sp>
      <p:sp>
        <p:nvSpPr>
          <p:cNvPr id="4" name="Date Placeholder 3"/>
          <p:cNvSpPr>
            <a:spLocks noGrp="1"/>
          </p:cNvSpPr>
          <p:nvPr>
            <p:ph type="dt" sz="half" idx="10"/>
          </p:nvPr>
        </p:nvSpPr>
        <p:spPr/>
        <p:txBody>
          <a:bodyPr/>
          <a:lstStyle/>
          <a:p>
            <a:fld id="{7053BEFA-1175-F644-B249-7D41D72BD3FF}" type="datetime1">
              <a:rPr lang="en-US" smtClean="0"/>
              <a:t>2/10/16</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7E276FA-8F89-B34D-A726-BE3FA1F8DD97}" type="slidenum">
              <a:rPr lang="en-US" smtClean="0"/>
              <a:t>9</a:t>
            </a:fld>
            <a:endParaRPr lang="en-US" dirty="0"/>
          </a:p>
        </p:txBody>
      </p:sp>
    </p:spTree>
    <p:extLst>
      <p:ext uri="{BB962C8B-B14F-4D97-AF65-F5344CB8AC3E}">
        <p14:creationId xmlns:p14="http://schemas.microsoft.com/office/powerpoint/2010/main" val="404086337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arnegie">
      <a:dk1>
        <a:srgbClr val="000000"/>
      </a:dk1>
      <a:lt1>
        <a:sysClr val="window" lastClr="FFFFFF"/>
      </a:lt1>
      <a:dk2>
        <a:srgbClr val="363636"/>
      </a:dk2>
      <a:lt2>
        <a:srgbClr val="F4F4F4"/>
      </a:lt2>
      <a:accent1>
        <a:srgbClr val="850205"/>
      </a:accent1>
      <a:accent2>
        <a:srgbClr val="618091"/>
      </a:accent2>
      <a:accent3>
        <a:srgbClr val="535353"/>
      </a:accent3>
      <a:accent4>
        <a:srgbClr val="B5B5B5"/>
      </a:accent4>
      <a:accent5>
        <a:srgbClr val="CACACA"/>
      </a:accent5>
      <a:accent6>
        <a:srgbClr val="F4F4F4"/>
      </a:accent6>
      <a:hlink>
        <a:srgbClr val="363636"/>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10046</TotalTime>
  <Words>2825</Words>
  <Application>Microsoft Macintosh PowerPoint</Application>
  <PresentationFormat>On-screen Show (4:3)</PresentationFormat>
  <Paragraphs>502</Paragraphs>
  <Slides>55</Slides>
  <Notes>25</Notes>
  <HiddenSlides>0</HiddenSlides>
  <MMClips>2</MMClips>
  <ScaleCrop>false</ScaleCrop>
  <HeadingPairs>
    <vt:vector size="4" baseType="variant">
      <vt:variant>
        <vt:lpstr>Theme</vt:lpstr>
      </vt:variant>
      <vt:variant>
        <vt:i4>1</vt:i4>
      </vt:variant>
      <vt:variant>
        <vt:lpstr>Slide Titles</vt:lpstr>
      </vt:variant>
      <vt:variant>
        <vt:i4>55</vt:i4>
      </vt:variant>
    </vt:vector>
  </HeadingPairs>
  <TitlesOfParts>
    <vt:vector size="56" baseType="lpstr">
      <vt:lpstr>Office Theme</vt:lpstr>
      <vt:lpstr>PowerPoint Presentation</vt:lpstr>
      <vt:lpstr>Goals</vt:lpstr>
      <vt:lpstr>Recommended Reading</vt:lpstr>
      <vt:lpstr>Four C’s of Data Quality</vt:lpstr>
      <vt:lpstr>Questions about Completeness</vt:lpstr>
      <vt:lpstr>Solutions and Issues for Appropriate Data</vt:lpstr>
      <vt:lpstr>Solutions and Issues for Missing Data</vt:lpstr>
      <vt:lpstr>Solutions and Issues for Reporting Errors</vt:lpstr>
      <vt:lpstr>Is your Data Coherent?</vt:lpstr>
      <vt:lpstr>Nominal/Ordinal Field Data Inspection</vt:lpstr>
      <vt:lpstr>Interval/Ratio Field Data Inspection</vt:lpstr>
      <vt:lpstr>How do we address extreme values?</vt:lpstr>
      <vt:lpstr>How to detect and quantify skew?</vt:lpstr>
      <vt:lpstr>Did we improve things?</vt:lpstr>
      <vt:lpstr>Is your data Correct?</vt:lpstr>
      <vt:lpstr>Quantifying Impact</vt:lpstr>
      <vt:lpstr>Is your data Correct?</vt:lpstr>
      <vt:lpstr>Is your data Correct?</vt:lpstr>
      <vt:lpstr>Survey</vt:lpstr>
      <vt:lpstr>PowerPoint Presentation</vt:lpstr>
      <vt:lpstr>PowerPoint Presentation</vt:lpstr>
      <vt:lpstr>PowerPoint Presentation</vt:lpstr>
      <vt:lpstr>Solutions and Issues for Sample Selection</vt:lpstr>
      <vt:lpstr>Is your data Correct?</vt:lpstr>
      <vt:lpstr>Measurement Errors</vt:lpstr>
      <vt:lpstr>Example</vt:lpstr>
      <vt:lpstr>Results</vt:lpstr>
      <vt:lpstr>Ability to recognize humor</vt:lpstr>
      <vt:lpstr>Illusory superiority</vt:lpstr>
      <vt:lpstr>Replicated in many domains</vt:lpstr>
      <vt:lpstr>Also evidenced in studies of: </vt:lpstr>
      <vt:lpstr>Measurement Errors</vt:lpstr>
      <vt:lpstr>Measurement Errors</vt:lpstr>
      <vt:lpstr>Measurement Error Experiment:   Eye Witness Report</vt:lpstr>
      <vt:lpstr>PowerPoint Presentation</vt:lpstr>
      <vt:lpstr>Answer the survey on your sheet</vt:lpstr>
      <vt:lpstr>There were Two Versions of the Survey (Loftus &amp; Palmer, 1974) </vt:lpstr>
      <vt:lpstr>Speed estimate by verb condition</vt:lpstr>
      <vt:lpstr>One week later… Did you see any broken glass?</vt:lpstr>
      <vt:lpstr>One week later… Did you see any broken glass?</vt:lpstr>
      <vt:lpstr>Demand Characteristics</vt:lpstr>
      <vt:lpstr>PowerPoint Presentation</vt:lpstr>
      <vt:lpstr>PowerPoint Presentation</vt:lpstr>
      <vt:lpstr>Measurement Errors</vt:lpstr>
      <vt:lpstr>Is your data Correct?</vt:lpstr>
      <vt:lpstr>Proxy Reporting</vt:lpstr>
      <vt:lpstr>Curbstoning is a common threat to data quality.</vt:lpstr>
      <vt:lpstr>Dealing with Curbstoning</vt:lpstr>
      <vt:lpstr>Legitimate hole filling </vt:lpstr>
      <vt:lpstr>Is your data Correct?</vt:lpstr>
      <vt:lpstr>Implementation Issues [algorithms]</vt:lpstr>
      <vt:lpstr>Is your Data Accountable?</vt:lpstr>
      <vt:lpstr>Things we talked about</vt:lpstr>
      <vt:lpstr>Summary: Steps So Far</vt:lpstr>
      <vt:lpstr>Things we talked about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yohoo</dc:creator>
  <cp:lastModifiedBy>Jen Mankoff</cp:lastModifiedBy>
  <cp:revision>311</cp:revision>
  <dcterms:created xsi:type="dcterms:W3CDTF">2013-10-07T16:54:34Z</dcterms:created>
  <dcterms:modified xsi:type="dcterms:W3CDTF">2016-02-11T01:45:03Z</dcterms:modified>
</cp:coreProperties>
</file>

<file path=docProps/thumbnail.jpeg>
</file>